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png" ContentType="image/pn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393A3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393A3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393A3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395" y="3928363"/>
            <a:ext cx="5969609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393A3D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885558" y="9594081"/>
            <a:ext cx="37465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jp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jp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jp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jp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jp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jpg"/><Relationship Id="rId3" Type="http://schemas.openxmlformats.org/officeDocument/2006/relationships/hyperlink" Target="http://commons.apache.org/proper/commons-logging" TargetMode="Externa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jp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jp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jpg"/><Relationship Id="rId3" Type="http://schemas.openxmlformats.org/officeDocument/2006/relationships/hyperlink" Target="http://mrunit.apache.org/" TargetMode="Externa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jp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jp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jp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jp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jp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jp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.jp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jp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.jp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jp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0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1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jp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jp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5.jp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jp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jp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9.jp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.jp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jp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jp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jp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jp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8.jp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jp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3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jp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jp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jp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jp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jp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jp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1.jp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jp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3.jp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jp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5.jp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8.jp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jp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jpg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1.jp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2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3.jp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4.jp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5.jp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jp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8.jp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png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0.png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1.jpg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jp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jpg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5.jpg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jpg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7.jpg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8.jpg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9.jpg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0.jpg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jp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2.jpg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jpg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jp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jp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6.png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jpg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8.png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9.jpg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jpg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2.jpg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jpg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jpg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jpg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png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8.jpg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9.jpg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jpg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2.jp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jpg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jpg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jpg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jpg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7.jpg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395" y="3928363"/>
            <a:ext cx="4878705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81020" algn="l"/>
              </a:tabLst>
            </a:pPr>
            <a:r>
              <a:rPr dirty="0"/>
              <a:t>Developing</a:t>
            </a:r>
            <a:r>
              <a:rPr dirty="0" spc="-10"/>
              <a:t> </a:t>
            </a:r>
            <a:r>
              <a:rPr dirty="0"/>
              <a:t>Hadoop	Applications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896111" y="5291307"/>
            <a:ext cx="5979160" cy="12065"/>
          </a:xfrm>
          <a:custGeom>
            <a:avLst/>
            <a:gdLst/>
            <a:ahLst/>
            <a:cxnLst/>
            <a:rect l="l" t="t" r="r" b="b"/>
            <a:pathLst>
              <a:path w="5979159" h="12064">
                <a:moveTo>
                  <a:pt x="5978651" y="0"/>
                </a:moveTo>
                <a:lnTo>
                  <a:pt x="0" y="0"/>
                </a:lnTo>
                <a:lnTo>
                  <a:pt x="0" y="11704"/>
                </a:lnTo>
                <a:lnTo>
                  <a:pt x="5978651" y="11704"/>
                </a:lnTo>
                <a:lnTo>
                  <a:pt x="5978651" y="0"/>
                </a:lnTo>
                <a:close/>
              </a:path>
            </a:pathLst>
          </a:custGeom>
          <a:solidFill>
            <a:srgbClr val="C50C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1395" y="6087617"/>
            <a:ext cx="4079875" cy="114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930922"/>
                </a:solidFill>
                <a:latin typeface="Arial"/>
                <a:cs typeface="Arial"/>
              </a:rPr>
              <a:t>Overview:</a:t>
            </a:r>
            <a:endParaRPr sz="1800">
              <a:latin typeface="Arial"/>
              <a:cs typeface="Arial"/>
            </a:endParaRPr>
          </a:p>
          <a:p>
            <a:pPr marL="241300" marR="5080">
              <a:lnSpc>
                <a:spcPct val="117000"/>
              </a:lnSpc>
              <a:spcBef>
                <a:spcPts val="1220"/>
              </a:spcBef>
            </a:pP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Developing</a:t>
            </a:r>
            <a:r>
              <a:rPr dirty="0" sz="1000" spc="1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Hadoop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Applications</a:t>
            </a:r>
            <a:r>
              <a:rPr dirty="0" sz="1000" spc="3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ESS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300</a:t>
            </a:r>
            <a:r>
              <a:rPr dirty="0" sz="1000" spc="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–</a:t>
            </a:r>
            <a:r>
              <a:rPr dirty="0" sz="1000" spc="-1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MapReduce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Essentials </a:t>
            </a:r>
            <a:r>
              <a:rPr dirty="0" sz="1000" spc="-26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Build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Hadoop MapReduce Applications</a:t>
            </a:r>
            <a:endParaRPr sz="10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Manage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and</a:t>
            </a:r>
            <a:r>
              <a:rPr dirty="0" sz="1000" spc="-1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Test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 Hadoop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MapReduce</a:t>
            </a:r>
            <a:r>
              <a:rPr dirty="0" sz="100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930922"/>
                </a:solidFill>
                <a:latin typeface="Arial MT"/>
                <a:cs typeface="Arial MT"/>
              </a:rPr>
              <a:t>Applications</a:t>
            </a:r>
            <a:endParaRPr sz="10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Launch</a:t>
            </a:r>
            <a:r>
              <a:rPr dirty="0" sz="1000" spc="-30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Jobs</a:t>
            </a:r>
            <a:r>
              <a:rPr dirty="0" sz="1000" spc="-1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Advanced</a:t>
            </a:r>
            <a:r>
              <a:rPr dirty="0" sz="1000" spc="-1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Hadoop</a:t>
            </a:r>
            <a:r>
              <a:rPr dirty="0" sz="1000" spc="-2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MapReduce</a:t>
            </a:r>
            <a:r>
              <a:rPr dirty="0" sz="1000" spc="-15">
                <a:solidFill>
                  <a:srgbClr val="930922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930922"/>
                </a:solidFill>
                <a:latin typeface="Arial MT"/>
                <a:cs typeface="Arial MT"/>
              </a:rPr>
              <a:t>Applications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0838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520"/>
            <a:ext cx="5608955" cy="3406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for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our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trivial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word</a:t>
            </a:r>
            <a:r>
              <a:rPr dirty="0" sz="1700" spc="-10">
                <a:latin typeface="Calibri"/>
                <a:cs typeface="Calibri"/>
              </a:rPr>
              <a:t> count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example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shown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above.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12700" marR="71755">
              <a:lnSpc>
                <a:spcPct val="100000"/>
              </a:lnSpc>
              <a:spcBef>
                <a:spcPts val="5"/>
              </a:spcBef>
            </a:pPr>
            <a:r>
              <a:rPr dirty="0" sz="1700" spc="-10">
                <a:latin typeface="Calibri"/>
                <a:cs typeface="Calibri"/>
              </a:rPr>
              <a:t>Each </a:t>
            </a:r>
            <a:r>
              <a:rPr dirty="0" sz="1700">
                <a:latin typeface="Calibri"/>
                <a:cs typeface="Calibri"/>
              </a:rPr>
              <a:t>mapper in the map phase </a:t>
            </a:r>
            <a:r>
              <a:rPr dirty="0" sz="1700" spc="-15">
                <a:latin typeface="Calibri"/>
                <a:cs typeface="Calibri"/>
              </a:rPr>
              <a:t>takes </a:t>
            </a:r>
            <a:r>
              <a:rPr dirty="0" sz="1700">
                <a:latin typeface="Calibri"/>
                <a:cs typeface="Calibri"/>
              </a:rPr>
              <a:t>an input </a:t>
            </a:r>
            <a:r>
              <a:rPr dirty="0" sz="1700" spc="-5">
                <a:latin typeface="Calibri"/>
                <a:cs typeface="Calibri"/>
              </a:rPr>
              <a:t>list </a:t>
            </a:r>
            <a:r>
              <a:rPr dirty="0" sz="1700">
                <a:latin typeface="Calibri"/>
                <a:cs typeface="Calibri"/>
              </a:rPr>
              <a:t>(e.g. </a:t>
            </a:r>
            <a:r>
              <a:rPr dirty="0" sz="1700" spc="-5">
                <a:latin typeface="Calibri"/>
                <a:cs typeface="Calibri"/>
              </a:rPr>
              <a:t>“Hello </a:t>
            </a:r>
            <a:r>
              <a:rPr dirty="0" sz="1700">
                <a:latin typeface="Calibri"/>
                <a:cs typeface="Calibri"/>
              </a:rPr>
              <a:t> hadoop </a:t>
            </a:r>
            <a:r>
              <a:rPr dirty="0" sz="1700" spc="-5">
                <a:latin typeface="Calibri"/>
                <a:cs typeface="Calibri"/>
              </a:rPr>
              <a:t>world, </a:t>
            </a:r>
            <a:r>
              <a:rPr dirty="0" sz="1700">
                <a:latin typeface="Calibri"/>
                <a:cs typeface="Calibri"/>
              </a:rPr>
              <a:t>hello”) and </a:t>
            </a:r>
            <a:r>
              <a:rPr dirty="0" sz="1700" spc="-5">
                <a:latin typeface="Calibri"/>
                <a:cs typeface="Calibri"/>
              </a:rPr>
              <a:t>maps </a:t>
            </a:r>
            <a:r>
              <a:rPr dirty="0" sz="1700">
                <a:latin typeface="Calibri"/>
                <a:cs typeface="Calibri"/>
              </a:rPr>
              <a:t>it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list of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 </a:t>
            </a:r>
            <a:r>
              <a:rPr dirty="0" sz="1700">
                <a:latin typeface="Calibri"/>
                <a:cs typeface="Calibri"/>
              </a:rPr>
              <a:t> (e.g. </a:t>
            </a:r>
            <a:r>
              <a:rPr dirty="0" sz="1700" spc="-5">
                <a:latin typeface="Calibri"/>
                <a:cs typeface="Calibri"/>
              </a:rPr>
              <a:t>(Hello, </a:t>
            </a:r>
            <a:r>
              <a:rPr dirty="0" sz="1700">
                <a:latin typeface="Calibri"/>
                <a:cs typeface="Calibri"/>
              </a:rPr>
              <a:t>1), </a:t>
            </a:r>
            <a:r>
              <a:rPr dirty="0" sz="1700" spc="-5">
                <a:latin typeface="Calibri"/>
                <a:cs typeface="Calibri"/>
              </a:rPr>
              <a:t>(hadoop, </a:t>
            </a:r>
            <a:r>
              <a:rPr dirty="0" sz="1700">
                <a:latin typeface="Calibri"/>
                <a:cs typeface="Calibri"/>
              </a:rPr>
              <a:t>1), </a:t>
            </a:r>
            <a:r>
              <a:rPr dirty="0" sz="1700" spc="-5">
                <a:latin typeface="Calibri"/>
                <a:cs typeface="Calibri"/>
              </a:rPr>
              <a:t>(world, </a:t>
            </a:r>
            <a:r>
              <a:rPr dirty="0" sz="1700">
                <a:latin typeface="Calibri"/>
                <a:cs typeface="Calibri"/>
              </a:rPr>
              <a:t>1), </a:t>
            </a:r>
            <a:r>
              <a:rPr dirty="0" sz="1700" spc="-5">
                <a:latin typeface="Calibri"/>
                <a:cs typeface="Calibri"/>
              </a:rPr>
              <a:t>(hello, </a:t>
            </a:r>
            <a:r>
              <a:rPr dirty="0" sz="1700">
                <a:latin typeface="Calibri"/>
                <a:cs typeface="Calibri"/>
              </a:rPr>
              <a:t>1)). </a:t>
            </a:r>
            <a:r>
              <a:rPr dirty="0" sz="1700" spc="-5">
                <a:latin typeface="Calibri"/>
                <a:cs typeface="Calibri"/>
              </a:rPr>
              <a:t>Note that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even </a:t>
            </a:r>
            <a:r>
              <a:rPr dirty="0" sz="1700">
                <a:latin typeface="Calibri"/>
                <a:cs typeface="Calibri"/>
              </a:rPr>
              <a:t>in the input </a:t>
            </a:r>
            <a:r>
              <a:rPr dirty="0" sz="1700" spc="-5">
                <a:latin typeface="Calibri"/>
                <a:cs typeface="Calibri"/>
              </a:rPr>
              <a:t>list “Hello </a:t>
            </a:r>
            <a:r>
              <a:rPr dirty="0" sz="1700">
                <a:latin typeface="Calibri"/>
                <a:cs typeface="Calibri"/>
              </a:rPr>
              <a:t>hadoop </a:t>
            </a:r>
            <a:r>
              <a:rPr dirty="0" sz="1700" spc="-5">
                <a:latin typeface="Calibri"/>
                <a:cs typeface="Calibri"/>
              </a:rPr>
              <a:t>world, </a:t>
            </a:r>
            <a:r>
              <a:rPr dirty="0" sz="1700" spc="-25">
                <a:latin typeface="Calibri"/>
                <a:cs typeface="Calibri"/>
              </a:rPr>
              <a:t>hello,” </a:t>
            </a:r>
            <a:r>
              <a:rPr dirty="0" sz="1700" spc="-5">
                <a:latin typeface="Calibri"/>
                <a:cs typeface="Calibri"/>
              </a:rPr>
              <a:t>there </a:t>
            </a:r>
            <a:r>
              <a:rPr dirty="0" sz="1700">
                <a:latin typeface="Calibri"/>
                <a:cs typeface="Calibri"/>
              </a:rPr>
              <a:t>is a </a:t>
            </a:r>
            <a:r>
              <a:rPr dirty="0" sz="1700" spc="-25">
                <a:latin typeface="Calibri"/>
                <a:cs typeface="Calibri"/>
              </a:rPr>
              <a:t>key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 a </a:t>
            </a:r>
            <a:r>
              <a:rPr dirty="0" sz="1700" spc="-5">
                <a:latin typeface="Calibri"/>
                <a:cs typeface="Calibri"/>
              </a:rPr>
              <a:t>value, </a:t>
            </a:r>
            <a:r>
              <a:rPr dirty="0" sz="1700">
                <a:latin typeface="Calibri"/>
                <a:cs typeface="Calibri"/>
              </a:rPr>
              <a:t>though the </a:t>
            </a:r>
            <a:r>
              <a:rPr dirty="0" sz="1700" spc="-25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-5">
                <a:latin typeface="Calibri"/>
                <a:cs typeface="Calibri"/>
              </a:rPr>
              <a:t>not </a:t>
            </a:r>
            <a:r>
              <a:rPr dirty="0" sz="1700">
                <a:latin typeface="Calibri"/>
                <a:cs typeface="Calibri"/>
              </a:rPr>
              <a:t>obvious. </a:t>
            </a:r>
            <a:r>
              <a:rPr dirty="0" sz="1700" spc="-35">
                <a:latin typeface="Calibri"/>
                <a:cs typeface="Calibri"/>
              </a:rPr>
              <a:t>We </a:t>
            </a:r>
            <a:r>
              <a:rPr dirty="0" sz="1700">
                <a:latin typeface="Calibri"/>
                <a:cs typeface="Calibri"/>
              </a:rPr>
              <a:t>will </a:t>
            </a:r>
            <a:r>
              <a:rPr dirty="0" sz="1700" spc="-5">
                <a:latin typeface="Calibri"/>
                <a:cs typeface="Calibri"/>
              </a:rPr>
              <a:t>discuss </a:t>
            </a:r>
            <a:r>
              <a:rPr dirty="0" sz="1700">
                <a:latin typeface="Calibri"/>
                <a:cs typeface="Calibri"/>
              </a:rPr>
              <a:t>this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35">
                <a:latin typeface="Calibri"/>
                <a:cs typeface="Calibri"/>
              </a:rPr>
              <a:t>later.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reducer </a:t>
            </a:r>
            <a:r>
              <a:rPr dirty="0" sz="1700">
                <a:latin typeface="Calibri"/>
                <a:cs typeface="Calibri"/>
              </a:rPr>
              <a:t>in the </a:t>
            </a:r>
            <a:r>
              <a:rPr dirty="0" sz="1700" spc="-5">
                <a:latin typeface="Calibri"/>
                <a:cs typeface="Calibri"/>
              </a:rPr>
              <a:t>reduce </a:t>
            </a:r>
            <a:r>
              <a:rPr dirty="0" sz="1700">
                <a:latin typeface="Calibri"/>
                <a:cs typeface="Calibri"/>
              </a:rPr>
              <a:t>phase </a:t>
            </a:r>
            <a:r>
              <a:rPr dirty="0" sz="1700" spc="-15">
                <a:latin typeface="Calibri"/>
                <a:cs typeface="Calibri"/>
              </a:rPr>
              <a:t>takes </a:t>
            </a:r>
            <a:r>
              <a:rPr dirty="0" sz="1700">
                <a:latin typeface="Calibri"/>
                <a:cs typeface="Calibri"/>
              </a:rPr>
              <a:t>an input </a:t>
            </a:r>
            <a:r>
              <a:rPr dirty="0" sz="1700" spc="-5">
                <a:latin typeface="Calibri"/>
                <a:cs typeface="Calibri"/>
              </a:rPr>
              <a:t>of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25">
                <a:latin typeface="Calibri"/>
                <a:cs typeface="Calibri"/>
              </a:rPr>
              <a:t>key </a:t>
            </a:r>
            <a:r>
              <a:rPr dirty="0" sz="1700" spc="-5">
                <a:latin typeface="Calibri"/>
                <a:cs typeface="Calibri"/>
              </a:rPr>
              <a:t>and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list of values associated </a:t>
            </a:r>
            <a:r>
              <a:rPr dirty="0" sz="1700">
                <a:latin typeface="Calibri"/>
                <a:cs typeface="Calibri"/>
              </a:rPr>
              <a:t>with </a:t>
            </a:r>
            <a:r>
              <a:rPr dirty="0" sz="1700" spc="-5">
                <a:latin typeface="Calibri"/>
                <a:cs typeface="Calibri"/>
              </a:rPr>
              <a:t>that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(e.g. </a:t>
            </a:r>
            <a:r>
              <a:rPr dirty="0" sz="1700" spc="-5">
                <a:latin typeface="Calibri"/>
                <a:cs typeface="Calibri"/>
              </a:rPr>
              <a:t>(world, </a:t>
            </a:r>
            <a:r>
              <a:rPr dirty="0" sz="1700">
                <a:latin typeface="Calibri"/>
                <a:cs typeface="Calibri"/>
              </a:rPr>
              <a:t>1), </a:t>
            </a:r>
            <a:r>
              <a:rPr dirty="0" sz="1700" spc="-5">
                <a:latin typeface="Calibri"/>
                <a:cs typeface="Calibri"/>
              </a:rPr>
              <a:t>(world, </a:t>
            </a:r>
            <a:r>
              <a:rPr dirty="0" sz="1700">
                <a:latin typeface="Calibri"/>
                <a:cs typeface="Calibri"/>
              </a:rPr>
              <a:t>1)) </a:t>
            </a:r>
            <a:r>
              <a:rPr dirty="0" sz="1700" spc="-37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 emits a </a:t>
            </a:r>
            <a:r>
              <a:rPr dirty="0" sz="1700" spc="-5">
                <a:latin typeface="Calibri"/>
                <a:cs typeface="Calibri"/>
              </a:rPr>
              <a:t>single output </a:t>
            </a:r>
            <a:r>
              <a:rPr dirty="0" sz="1700">
                <a:latin typeface="Calibri"/>
                <a:cs typeface="Calibri"/>
              </a:rPr>
              <a:t>(e.g. </a:t>
            </a:r>
            <a:r>
              <a:rPr dirty="0" sz="1700" spc="-5">
                <a:latin typeface="Calibri"/>
                <a:cs typeface="Calibri"/>
              </a:rPr>
              <a:t>(world, </a:t>
            </a:r>
            <a:r>
              <a:rPr dirty="0" sz="1700">
                <a:latin typeface="Calibri"/>
                <a:cs typeface="Calibri"/>
              </a:rPr>
              <a:t>2)). </a:t>
            </a:r>
            <a:r>
              <a:rPr dirty="0" sz="1700" spc="-5">
                <a:latin typeface="Calibri"/>
                <a:cs typeface="Calibri"/>
              </a:rPr>
              <a:t>Note,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standard 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word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count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not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case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sensitive.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8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0015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283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01640" cy="1378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1440">
              <a:lnSpc>
                <a:spcPct val="1008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software </a:t>
            </a:r>
            <a:r>
              <a:rPr dirty="0" sz="1100" spc="-5">
                <a:latin typeface="Arial MT"/>
                <a:cs typeface="Arial MT"/>
              </a:rPr>
              <a:t>release </a:t>
            </a:r>
            <a:r>
              <a:rPr dirty="0" sz="1100">
                <a:latin typeface="Arial MT"/>
                <a:cs typeface="Arial MT"/>
              </a:rPr>
              <a:t>supports and </a:t>
            </a:r>
            <a:r>
              <a:rPr dirty="0" sz="1100" spc="-5">
                <a:latin typeface="Arial MT"/>
                <a:cs typeface="Arial MT"/>
              </a:rPr>
              <a:t>ships with </a:t>
            </a:r>
            <a:r>
              <a:rPr dirty="0" sz="1100">
                <a:latin typeface="Arial MT"/>
                <a:cs typeface="Arial MT"/>
              </a:rPr>
              <a:t>a specific </a:t>
            </a:r>
            <a:r>
              <a:rPr dirty="0" sz="1100" spc="-5">
                <a:latin typeface="Arial MT"/>
                <a:cs typeface="Arial MT"/>
              </a:rPr>
              <a:t>version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Hadoop.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3.0.1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shipped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0.20.2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while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4.0.1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100">
                <a:latin typeface="Arial MT"/>
                <a:cs typeface="Arial MT"/>
              </a:rPr>
              <a:t>0.20.2</a:t>
            </a:r>
            <a:r>
              <a:rPr dirty="0" sz="1100" spc="254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2.4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Apache does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keep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older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available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online,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you’ll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download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source to </a:t>
            </a:r>
            <a:r>
              <a:rPr dirty="0" sz="1100" spc="-5">
                <a:latin typeface="Arial MT"/>
                <a:cs typeface="Arial MT"/>
              </a:rPr>
              <a:t>access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documentation. It’s </a:t>
            </a:r>
            <a:r>
              <a:rPr dirty="0" sz="1100">
                <a:latin typeface="Arial MT"/>
                <a:cs typeface="Arial MT"/>
              </a:rPr>
              <a:t>a good </a:t>
            </a:r>
            <a:r>
              <a:rPr dirty="0" sz="1100" spc="-5">
                <a:latin typeface="Arial MT"/>
                <a:cs typeface="Arial MT"/>
              </a:rPr>
              <a:t>idea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download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 code </a:t>
            </a:r>
            <a:r>
              <a:rPr dirty="0" sz="1100" spc="-5">
                <a:latin typeface="Arial MT"/>
                <a:cs typeface="Arial MT"/>
              </a:rPr>
              <a:t>anyway </a:t>
            </a:r>
            <a:r>
              <a:rPr dirty="0" sz="1100">
                <a:latin typeface="Arial MT"/>
                <a:cs typeface="Arial MT"/>
              </a:rPr>
              <a:t>– sometimes the best documentation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source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232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70550" cy="171386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There are 2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packages to choose </a:t>
            </a:r>
            <a:r>
              <a:rPr dirty="0" sz="1100" spc="-5">
                <a:latin typeface="Arial MT"/>
                <a:cs typeface="Arial MT"/>
              </a:rPr>
              <a:t>when developing MapReduce applications: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org.apache.hadoop.mapred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org.apache.hadoop.mapreduce. </a:t>
            </a:r>
            <a:r>
              <a:rPr dirty="0" sz="1100">
                <a:latin typeface="Arial MT"/>
                <a:cs typeface="Arial MT"/>
              </a:rPr>
              <a:t>The mapred package </a:t>
            </a:r>
            <a:r>
              <a:rPr dirty="0" sz="1100" spc="-5">
                <a:latin typeface="Arial MT"/>
                <a:cs typeface="Arial MT"/>
              </a:rPr>
              <a:t>was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deprecated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Apache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project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package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</a:t>
            </a:r>
            <a:r>
              <a:rPr dirty="0" sz="1100">
                <a:latin typeface="Arial MT"/>
                <a:cs typeface="Arial MT"/>
              </a:rPr>
              <a:t> introduced.</a:t>
            </a:r>
            <a:endParaRPr sz="1100">
              <a:latin typeface="Arial MT"/>
              <a:cs typeface="Arial MT"/>
            </a:endParaRPr>
          </a:p>
          <a:p>
            <a:pPr marL="12700" marR="227329">
              <a:lnSpc>
                <a:spcPct val="100000"/>
              </a:lnSpc>
              <a:spcBef>
                <a:spcPts val="70"/>
              </a:spcBef>
            </a:pPr>
            <a:r>
              <a:rPr dirty="0" sz="1100" spc="-5">
                <a:latin typeface="Arial MT"/>
                <a:cs typeface="Arial MT"/>
              </a:rPr>
              <a:t>Shortly thereafter, it was </a:t>
            </a:r>
            <a:r>
              <a:rPr dirty="0" sz="1100">
                <a:latin typeface="Arial MT"/>
                <a:cs typeface="Arial MT"/>
              </a:rPr>
              <a:t>un-deprecated. Use the </a:t>
            </a:r>
            <a:r>
              <a:rPr dirty="0" sz="1100" spc="-5">
                <a:latin typeface="Arial MT"/>
                <a:cs typeface="Arial MT"/>
              </a:rPr>
              <a:t>API which is </a:t>
            </a:r>
            <a:r>
              <a:rPr dirty="0" sz="1100">
                <a:latin typeface="Arial MT"/>
                <a:cs typeface="Arial MT"/>
              </a:rPr>
              <a:t>most </a:t>
            </a:r>
            <a:r>
              <a:rPr dirty="0" sz="1100" spc="-5">
                <a:latin typeface="Arial MT"/>
                <a:cs typeface="Arial MT"/>
              </a:rPr>
              <a:t>flexible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use.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that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course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use a </a:t>
            </a:r>
            <a:r>
              <a:rPr dirty="0" sz="1100" spc="-5">
                <a:latin typeface="Arial MT"/>
                <a:cs typeface="Arial MT"/>
              </a:rPr>
              <a:t>mixture </a:t>
            </a:r>
            <a:r>
              <a:rPr dirty="0" sz="1100">
                <a:latin typeface="Arial MT"/>
                <a:cs typeface="Arial MT"/>
              </a:rPr>
              <a:t>of each </a:t>
            </a:r>
            <a:r>
              <a:rPr dirty="0" sz="1100" spc="-5">
                <a:latin typeface="Arial MT"/>
                <a:cs typeface="Arial MT"/>
              </a:rPr>
              <a:t>API. Also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5">
                <a:latin typeface="Arial MT"/>
                <a:cs typeface="Arial MT"/>
              </a:rPr>
              <a:t>when you work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 existing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60"/>
              </a:lnSpc>
            </a:pP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libraries,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version,</a:t>
            </a:r>
            <a:r>
              <a:rPr dirty="0" sz="1100">
                <a:latin typeface="Arial MT"/>
                <a:cs typeface="Arial MT"/>
              </a:rPr>
              <a:t> so</a:t>
            </a:r>
            <a:r>
              <a:rPr dirty="0" sz="1100" spc="-5">
                <a:latin typeface="Arial MT"/>
                <a:cs typeface="Arial MT"/>
              </a:rPr>
              <a:t> it’s important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recognize</a:t>
            </a:r>
            <a:endParaRPr sz="1100">
              <a:latin typeface="Arial MT"/>
              <a:cs typeface="Arial MT"/>
            </a:endParaRPr>
          </a:p>
          <a:p>
            <a:pPr marL="12700" marR="19367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differences.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Perhaps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biggest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between</a:t>
            </a:r>
            <a:r>
              <a:rPr dirty="0" sz="1100">
                <a:latin typeface="Arial MT"/>
                <a:cs typeface="Arial MT"/>
              </a:rPr>
              <a:t> them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setup(),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run(),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cleanup()</a:t>
            </a:r>
            <a:r>
              <a:rPr dirty="0" sz="1100">
                <a:latin typeface="Arial MT"/>
                <a:cs typeface="Arial MT"/>
              </a:rPr>
              <a:t> methods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mapreduce package. </a:t>
            </a:r>
            <a:r>
              <a:rPr dirty="0" sz="1100" spc="-5">
                <a:latin typeface="Arial MT"/>
                <a:cs typeface="Arial MT"/>
              </a:rPr>
              <a:t>Exposing </a:t>
            </a:r>
            <a:r>
              <a:rPr dirty="0" sz="1100">
                <a:latin typeface="Arial MT"/>
                <a:cs typeface="Arial MT"/>
              </a:rPr>
              <a:t>these methods </a:t>
            </a:r>
            <a:r>
              <a:rPr dirty="0" sz="1100" spc="-5">
                <a:latin typeface="Arial MT"/>
                <a:cs typeface="Arial MT"/>
              </a:rPr>
              <a:t>provides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lot </a:t>
            </a:r>
            <a:r>
              <a:rPr dirty="0" sz="1100">
                <a:latin typeface="Arial MT"/>
                <a:cs typeface="Arial MT"/>
              </a:rPr>
              <a:t> more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flexibility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power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programmer.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227" y="845566"/>
            <a:ext cx="7098030" cy="9220200"/>
            <a:chOff x="681227" y="845566"/>
            <a:chExt cx="709803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" y="1121664"/>
              <a:ext cx="6121232" cy="31866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8085" y="852424"/>
              <a:ext cx="7084695" cy="9206230"/>
            </a:xfrm>
            <a:custGeom>
              <a:avLst/>
              <a:gdLst/>
              <a:ahLst/>
              <a:cxnLst/>
              <a:rect l="l" t="t" r="r" b="b"/>
              <a:pathLst>
                <a:path w="7084695" h="9206230">
                  <a:moveTo>
                    <a:pt x="7084314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69280" cy="22148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discuss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relationships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between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objects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running 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53784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class instantiates </a:t>
            </a:r>
            <a:r>
              <a:rPr dirty="0" sz="1100">
                <a:latin typeface="Arial MT"/>
                <a:cs typeface="Arial MT"/>
              </a:rPr>
              <a:t>a Job </a:t>
            </a:r>
            <a:r>
              <a:rPr dirty="0" sz="1100" spc="-5">
                <a:latin typeface="Arial MT"/>
                <a:cs typeface="Arial MT"/>
              </a:rPr>
              <a:t>object and it’s configuration, and then uses </a:t>
            </a:r>
            <a:r>
              <a:rPr dirty="0" sz="1100">
                <a:latin typeface="Arial MT"/>
                <a:cs typeface="Arial MT"/>
              </a:rPr>
              <a:t>set()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element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Mappers </a:t>
            </a:r>
            <a:r>
              <a:rPr dirty="0" sz="1100">
                <a:latin typeface="Arial MT"/>
                <a:cs typeface="Arial MT"/>
              </a:rPr>
              <a:t>read </a:t>
            </a:r>
            <a:r>
              <a:rPr dirty="0" sz="1100" spc="-5">
                <a:latin typeface="Arial MT"/>
                <a:cs typeface="Arial MT"/>
              </a:rPr>
              <a:t>data 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file system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do its processing. </a:t>
            </a: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leverage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InputFormat, InputSplit, RecordReader, InputKey, and InputValue types </a:t>
            </a:r>
            <a:r>
              <a:rPr dirty="0" sz="1100" spc="5">
                <a:latin typeface="Arial MT"/>
                <a:cs typeface="Arial MT"/>
              </a:rPr>
              <a:t>to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 MT"/>
              <a:cs typeface="Arial MT"/>
            </a:endParaRPr>
          </a:p>
          <a:p>
            <a:pPr marL="12700" marR="13652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>
                <a:latin typeface="Arial MT"/>
                <a:cs typeface="Arial MT"/>
              </a:rPr>
              <a:t> data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file system </a:t>
            </a:r>
            <a:r>
              <a:rPr dirty="0" sz="1100">
                <a:latin typeface="Arial MT"/>
                <a:cs typeface="Arial MT"/>
              </a:rPr>
              <a:t>after they are done processing. The reducers </a:t>
            </a:r>
            <a:r>
              <a:rPr dirty="0" sz="1100" spc="-5">
                <a:latin typeface="Arial MT"/>
                <a:cs typeface="Arial MT"/>
              </a:rPr>
              <a:t>leverage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outputformat, recordwriter, </a:t>
            </a:r>
            <a:r>
              <a:rPr dirty="0" sz="1100">
                <a:latin typeface="Arial MT"/>
                <a:cs typeface="Arial MT"/>
              </a:rPr>
              <a:t>outputkey, and </a:t>
            </a:r>
            <a:r>
              <a:rPr dirty="0" sz="1100" spc="-5">
                <a:latin typeface="Arial MT"/>
                <a:cs typeface="Arial MT"/>
              </a:rPr>
              <a:t>outputvalue,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outputcommitter types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41476"/>
              <a:ext cx="6134099" cy="21104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48960" cy="2565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Writable is </a:t>
            </a:r>
            <a:r>
              <a:rPr dirty="0" sz="1100">
                <a:latin typeface="Arial MT"/>
                <a:cs typeface="Arial MT"/>
              </a:rPr>
              <a:t>an interface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Hadoop which is </a:t>
            </a:r>
            <a:r>
              <a:rPr dirty="0" sz="1100">
                <a:latin typeface="Arial MT"/>
                <a:cs typeface="Arial MT"/>
              </a:rPr>
              <a:t>used to </a:t>
            </a:r>
            <a:r>
              <a:rPr dirty="0" sz="1100" spc="-5">
                <a:latin typeface="Arial MT"/>
                <a:cs typeface="Arial MT"/>
              </a:rPr>
              <a:t>serialize </a:t>
            </a:r>
            <a:r>
              <a:rPr dirty="0" sz="1100">
                <a:latin typeface="Arial MT"/>
                <a:cs typeface="Arial MT"/>
              </a:rPr>
              <a:t>keys and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>
                <a:latin typeface="Arial MT"/>
                <a:cs typeface="Arial MT"/>
              </a:rPr>
              <a:t>before they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written </a:t>
            </a:r>
            <a:r>
              <a:rPr dirty="0" sz="1100">
                <a:latin typeface="Arial MT"/>
                <a:cs typeface="Arial MT"/>
              </a:rPr>
              <a:t>to a stream </a:t>
            </a:r>
            <a:r>
              <a:rPr dirty="0" sz="1100" spc="-5">
                <a:latin typeface="Arial MT"/>
                <a:cs typeface="Arial MT"/>
              </a:rPr>
              <a:t>(network </a:t>
            </a:r>
            <a:r>
              <a:rPr dirty="0" sz="1100">
                <a:latin typeface="Arial MT"/>
                <a:cs typeface="Arial MT"/>
              </a:rPr>
              <a:t>or storage). Each </a:t>
            </a:r>
            <a:r>
              <a:rPr dirty="0" sz="1100" spc="-5">
                <a:latin typeface="Arial MT"/>
                <a:cs typeface="Arial MT"/>
              </a:rPr>
              <a:t>java primitive </a:t>
            </a:r>
            <a:r>
              <a:rPr dirty="0" sz="1100">
                <a:latin typeface="Arial MT"/>
                <a:cs typeface="Arial MT"/>
              </a:rPr>
              <a:t>has a corresponding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Writable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 spc="5">
                <a:latin typeface="Arial MT"/>
                <a:cs typeface="Arial MT"/>
              </a:rPr>
              <a:t>(for </a:t>
            </a:r>
            <a:r>
              <a:rPr dirty="0" sz="1100" spc="-5">
                <a:latin typeface="Arial MT"/>
                <a:cs typeface="Arial MT"/>
              </a:rPr>
              <a:t>example </a:t>
            </a:r>
            <a:r>
              <a:rPr dirty="0" sz="1100">
                <a:latin typeface="Arial MT"/>
                <a:cs typeface="Arial MT"/>
              </a:rPr>
              <a:t>the integer </a:t>
            </a:r>
            <a:r>
              <a:rPr dirty="0" sz="1100" spc="-5">
                <a:latin typeface="Arial MT"/>
                <a:cs typeface="Arial MT"/>
              </a:rPr>
              <a:t>java primitive </a:t>
            </a:r>
            <a:r>
              <a:rPr dirty="0" sz="1100">
                <a:latin typeface="Arial MT"/>
                <a:cs typeface="Arial MT"/>
              </a:rPr>
              <a:t>is represented as a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IntWritable).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IntWritable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LongWritable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length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Writable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memory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footprint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compact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wherever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possible.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456565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values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Writable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further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Comparable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Since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often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interchanged,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WritableComparable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extends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compareTo() method returns -1, 0, or 1 </a:t>
            </a:r>
            <a:r>
              <a:rPr dirty="0" sz="1100" spc="-5">
                <a:latin typeface="Arial MT"/>
                <a:cs typeface="Arial MT"/>
              </a:rPr>
              <a:t>depending </a:t>
            </a:r>
            <a:r>
              <a:rPr dirty="0" sz="1100">
                <a:latin typeface="Arial MT"/>
                <a:cs typeface="Arial MT"/>
              </a:rPr>
              <a:t>on the </a:t>
            </a:r>
            <a:r>
              <a:rPr dirty="0" sz="1100" spc="-5">
                <a:latin typeface="Arial MT"/>
                <a:cs typeface="Arial MT"/>
              </a:rPr>
              <a:t>lexicographic </a:t>
            </a:r>
            <a:r>
              <a:rPr dirty="0" sz="1100">
                <a:latin typeface="Arial MT"/>
                <a:cs typeface="Arial MT"/>
              </a:rPr>
              <a:t>comparison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between</a:t>
            </a:r>
            <a:r>
              <a:rPr dirty="0" sz="1100">
                <a:latin typeface="Arial MT"/>
                <a:cs typeface="Arial MT"/>
              </a:rPr>
              <a:t> 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relies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5">
                <a:latin typeface="Arial MT"/>
                <a:cs typeface="Arial MT"/>
              </a:rPr>
              <a:t> sort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 pairs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19"/>
              <a:ext cx="6499859" cy="3281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0040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51536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describe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flow.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23560" cy="1379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Input files are </a:t>
            </a:r>
            <a:r>
              <a:rPr dirty="0" sz="1100" spc="-5">
                <a:latin typeface="Arial MT"/>
                <a:cs typeface="Arial MT"/>
              </a:rPr>
              <a:t>split using </a:t>
            </a:r>
            <a:r>
              <a:rPr dirty="0" sz="1100">
                <a:latin typeface="Arial MT"/>
                <a:cs typeface="Arial MT"/>
              </a:rPr>
              <a:t>an implementation of the InputFormat class. </a:t>
            </a:r>
            <a:r>
              <a:rPr dirty="0" sz="1100" spc="-5">
                <a:latin typeface="Arial MT"/>
                <a:cs typeface="Arial MT"/>
              </a:rPr>
              <a:t>Key-value pairs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splits </a:t>
            </a:r>
            <a:r>
              <a:rPr dirty="0" sz="1100">
                <a:latin typeface="Arial MT"/>
                <a:cs typeface="Arial MT"/>
              </a:rPr>
              <a:t>are generated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5">
                <a:latin typeface="Arial MT"/>
                <a:cs typeface="Arial MT"/>
              </a:rPr>
              <a:t>split 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RecordReader </a:t>
            </a:r>
            <a:r>
              <a:rPr dirty="0" sz="1100">
                <a:latin typeface="Arial MT"/>
                <a:cs typeface="Arial MT"/>
              </a:rPr>
              <a:t>class. The InputKey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InputValue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subclasses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Writable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key-value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split </a:t>
            </a:r>
            <a:r>
              <a:rPr dirty="0" sz="1100">
                <a:latin typeface="Arial MT"/>
                <a:cs typeface="Arial MT"/>
              </a:rPr>
              <a:t>are sent to the same </a:t>
            </a:r>
            <a:r>
              <a:rPr dirty="0" sz="1100" spc="-5">
                <a:latin typeface="Arial MT"/>
                <a:cs typeface="Arial MT"/>
              </a:rPr>
              <a:t>Mapper. </a:t>
            </a:r>
            <a:r>
              <a:rPr dirty="0" sz="1100">
                <a:latin typeface="Arial MT"/>
                <a:cs typeface="Arial MT"/>
              </a:rPr>
              <a:t>The map() method </a:t>
            </a:r>
            <a:r>
              <a:rPr dirty="0" sz="1100" spc="-5">
                <a:latin typeface="Arial MT"/>
                <a:cs typeface="Arial MT"/>
              </a:rPr>
              <a:t>is called </a:t>
            </a:r>
            <a:r>
              <a:rPr dirty="0" sz="1100">
                <a:latin typeface="Arial MT"/>
                <a:cs typeface="Arial MT"/>
              </a:rPr>
              <a:t>once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mapper are </a:t>
            </a:r>
            <a:r>
              <a:rPr dirty="0" sz="1100" spc="-5">
                <a:latin typeface="Arial MT"/>
                <a:cs typeface="Arial MT"/>
              </a:rPr>
              <a:t>collected </a:t>
            </a:r>
            <a:r>
              <a:rPr dirty="0" sz="1100">
                <a:latin typeface="Arial MT"/>
                <a:cs typeface="Arial MT"/>
              </a:rPr>
              <a:t>and sent to the </a:t>
            </a:r>
            <a:r>
              <a:rPr dirty="0" sz="1100" spc="-5">
                <a:latin typeface="Arial MT"/>
                <a:cs typeface="Arial MT"/>
              </a:rPr>
              <a:t>partitioner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breaks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>
                <a:latin typeface="Arial MT"/>
                <a:cs typeface="Arial MT"/>
              </a:rPr>
              <a:t>based on hashed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values. </a:t>
            </a:r>
            <a:r>
              <a:rPr dirty="0" sz="1100">
                <a:latin typeface="Arial MT"/>
                <a:cs typeface="Arial MT"/>
              </a:rPr>
              <a:t>These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>
                <a:latin typeface="Arial MT"/>
                <a:cs typeface="Arial MT"/>
              </a:rPr>
              <a:t>are stored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 local </a:t>
            </a:r>
            <a:r>
              <a:rPr dirty="0" sz="1100">
                <a:latin typeface="Arial MT"/>
                <a:cs typeface="Arial MT"/>
              </a:rPr>
              <a:t>to the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 </a:t>
            </a:r>
            <a:r>
              <a:rPr dirty="0" sz="1100">
                <a:latin typeface="Arial MT"/>
                <a:cs typeface="Arial MT"/>
              </a:rPr>
              <a:t>task </a:t>
            </a:r>
            <a:r>
              <a:rPr dirty="0" sz="1100" spc="-5">
                <a:latin typeface="Arial MT"/>
                <a:cs typeface="Arial MT"/>
              </a:rPr>
              <a:t>where </a:t>
            </a:r>
            <a:r>
              <a:rPr dirty="0" sz="1100">
                <a:latin typeface="Arial MT"/>
                <a:cs typeface="Arial MT"/>
              </a:rPr>
              <a:t>they </a:t>
            </a:r>
            <a:r>
              <a:rPr dirty="0" sz="1100" spc="-5">
                <a:latin typeface="Arial MT"/>
                <a:cs typeface="Arial MT"/>
              </a:rPr>
              <a:t>await </a:t>
            </a:r>
            <a:r>
              <a:rPr dirty="0" sz="1100">
                <a:latin typeface="Arial MT"/>
                <a:cs typeface="Arial MT"/>
              </a:rPr>
              <a:t>pickup by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framework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nodes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232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33085" cy="3365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31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InputFormat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performs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following:</a:t>
            </a:r>
            <a:endParaRPr sz="1100">
              <a:latin typeface="Arial MT"/>
              <a:cs typeface="Arial MT"/>
            </a:endParaRPr>
          </a:p>
          <a:p>
            <a:pPr marL="255904" marR="199390" indent="-243840">
              <a:lnSpc>
                <a:spcPts val="1310"/>
              </a:lnSpc>
              <a:spcBef>
                <a:spcPts val="35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 spc="-5">
                <a:latin typeface="Arial MT"/>
                <a:cs typeface="Arial MT"/>
              </a:rPr>
              <a:t>Validate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files and </a:t>
            </a:r>
            <a:r>
              <a:rPr dirty="0" sz="1100" spc="-5">
                <a:latin typeface="Arial MT"/>
                <a:cs typeface="Arial MT"/>
              </a:rPr>
              <a:t>directories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exist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job. It </a:t>
            </a:r>
            <a:r>
              <a:rPr dirty="0" sz="1100" spc="-5">
                <a:latin typeface="Arial MT"/>
                <a:cs typeface="Arial MT"/>
              </a:rPr>
              <a:t>throws IOException 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invalid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input.</a:t>
            </a:r>
            <a:endParaRPr sz="1100">
              <a:latin typeface="Arial MT"/>
              <a:cs typeface="Arial MT"/>
            </a:endParaRPr>
          </a:p>
          <a:p>
            <a:pPr marL="255904" indent="-243840">
              <a:lnSpc>
                <a:spcPts val="1155"/>
              </a:lnSpc>
              <a:buAutoNum type="arabicPeriod"/>
              <a:tabLst>
                <a:tab pos="255904" algn="l"/>
                <a:tab pos="256540" algn="l"/>
              </a:tabLst>
            </a:pPr>
            <a:r>
              <a:rPr dirty="0" sz="1100" spc="-5">
                <a:latin typeface="Arial MT"/>
                <a:cs typeface="Arial MT"/>
              </a:rPr>
              <a:t>Split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InputSplits</a:t>
            </a:r>
            <a:endParaRPr sz="1100">
              <a:latin typeface="Arial MT"/>
              <a:cs typeface="Arial MT"/>
            </a:endParaRPr>
          </a:p>
          <a:p>
            <a:pPr marL="255904" indent="-24384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Instantiate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RecordReader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parsing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3873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File-based input </a:t>
            </a:r>
            <a:r>
              <a:rPr dirty="0" sz="1100">
                <a:latin typeface="Arial MT"/>
                <a:cs typeface="Arial MT"/>
              </a:rPr>
              <a:t>formats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into logical splits </a:t>
            </a:r>
            <a:r>
              <a:rPr dirty="0" sz="1100">
                <a:latin typeface="Arial MT"/>
                <a:cs typeface="Arial MT"/>
              </a:rPr>
              <a:t>based on the total </a:t>
            </a:r>
            <a:r>
              <a:rPr dirty="0" sz="1100" spc="-5">
                <a:latin typeface="Arial MT"/>
                <a:cs typeface="Arial MT"/>
              </a:rPr>
              <a:t>size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TextInputFormat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subclass of FileInputFormat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use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plain text </a:t>
            </a:r>
            <a:r>
              <a:rPr dirty="0" sz="1100">
                <a:latin typeface="Arial MT"/>
                <a:cs typeface="Arial MT"/>
              </a:rPr>
              <a:t>files.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TextInputFormat breaks files </a:t>
            </a:r>
            <a:r>
              <a:rPr dirty="0" sz="1100" spc="-5">
                <a:latin typeface="Arial MT"/>
                <a:cs typeface="Arial MT"/>
              </a:rPr>
              <a:t>into lines (terminated </a:t>
            </a:r>
            <a:r>
              <a:rPr dirty="0" sz="1100">
                <a:latin typeface="Arial MT"/>
                <a:cs typeface="Arial MT"/>
              </a:rPr>
              <a:t>by </a:t>
            </a:r>
            <a:r>
              <a:rPr dirty="0" sz="1100" spc="-5">
                <a:latin typeface="Arial MT"/>
                <a:cs typeface="Arial MT"/>
              </a:rPr>
              <a:t>new-line </a:t>
            </a:r>
            <a:r>
              <a:rPr dirty="0" sz="1100">
                <a:latin typeface="Arial MT"/>
                <a:cs typeface="Arial MT"/>
              </a:rPr>
              <a:t>character).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offset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new-line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character.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TextInputFormat </a:t>
            </a:r>
            <a:r>
              <a:rPr dirty="0" sz="1100" spc="-5">
                <a:latin typeface="Arial MT"/>
                <a:cs typeface="Arial MT"/>
              </a:rPr>
              <a:t>class is </a:t>
            </a:r>
            <a:r>
              <a:rPr dirty="0" sz="1100">
                <a:latin typeface="Arial MT"/>
                <a:cs typeface="Arial MT"/>
              </a:rPr>
              <a:t>not parameterized --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(LongWritable)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(Text)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hard-coded.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39065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SequenceFileInputFormat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subclass of FileInputFormat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use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compressed </a:t>
            </a:r>
            <a:r>
              <a:rPr dirty="0" sz="1100" spc="-5">
                <a:latin typeface="Arial MT"/>
                <a:cs typeface="Arial MT"/>
              </a:rPr>
              <a:t>binary </a:t>
            </a:r>
            <a:r>
              <a:rPr dirty="0" sz="1100">
                <a:latin typeface="Arial MT"/>
                <a:cs typeface="Arial MT"/>
              </a:rPr>
              <a:t>files. SequenceFileInputFormat breaks files </a:t>
            </a:r>
            <a:r>
              <a:rPr dirty="0" sz="1100" spc="-5">
                <a:latin typeface="Arial MT"/>
                <a:cs typeface="Arial MT"/>
              </a:rPr>
              <a:t>into key/value pairs </a:t>
            </a:r>
            <a:r>
              <a:rPr dirty="0" sz="1100">
                <a:latin typeface="Arial MT"/>
                <a:cs typeface="Arial MT"/>
              </a:rPr>
              <a:t>(as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Reader).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either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uncompressed,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record-compressed,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block-compressed. </a:t>
            </a:r>
            <a:r>
              <a:rPr dirty="0" sz="1100" spc="-5">
                <a:latin typeface="Arial MT"/>
                <a:cs typeface="Arial MT"/>
              </a:rPr>
              <a:t>Unlike </a:t>
            </a:r>
            <a:r>
              <a:rPr dirty="0" sz="1100">
                <a:latin typeface="Arial MT"/>
                <a:cs typeface="Arial MT"/>
              </a:rPr>
              <a:t>TextInputFormat, the SequenceFileInputFormat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parameterized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3084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85790" cy="1382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8382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graphic </a:t>
            </a:r>
            <a:r>
              <a:rPr dirty="0" sz="1100" spc="-5">
                <a:latin typeface="Arial MT"/>
                <a:cs typeface="Arial MT"/>
              </a:rPr>
              <a:t>above </a:t>
            </a:r>
            <a:r>
              <a:rPr dirty="0" sz="1100">
                <a:latin typeface="Arial MT"/>
                <a:cs typeface="Arial MT"/>
              </a:rPr>
              <a:t>depicts a common </a:t>
            </a:r>
            <a:r>
              <a:rPr dirty="0" sz="1100" spc="-5">
                <a:latin typeface="Arial MT"/>
                <a:cs typeface="Arial MT"/>
              </a:rPr>
              <a:t>situation where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splits </a:t>
            </a:r>
            <a:r>
              <a:rPr dirty="0" sz="1100">
                <a:latin typeface="Arial MT"/>
                <a:cs typeface="Arial MT"/>
              </a:rPr>
              <a:t>may not </a:t>
            </a:r>
            <a:r>
              <a:rPr dirty="0" sz="1100" spc="-5">
                <a:latin typeface="Arial MT"/>
                <a:cs typeface="Arial MT"/>
              </a:rPr>
              <a:t>line </a:t>
            </a:r>
            <a:r>
              <a:rPr dirty="0" sz="1100">
                <a:latin typeface="Arial MT"/>
                <a:cs typeface="Arial MT"/>
              </a:rPr>
              <a:t>up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exactly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block sizes.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defaultsize </a:t>
            </a:r>
            <a:r>
              <a:rPr dirty="0" sz="1100">
                <a:latin typeface="Arial MT"/>
                <a:cs typeface="Arial MT"/>
              </a:rPr>
              <a:t>of an </a:t>
            </a:r>
            <a:r>
              <a:rPr dirty="0" sz="1100" spc="-5">
                <a:latin typeface="Arial MT"/>
                <a:cs typeface="Arial MT"/>
              </a:rPr>
              <a:t>input split is </a:t>
            </a:r>
            <a:r>
              <a:rPr dirty="0" sz="1100">
                <a:latin typeface="Arial MT"/>
                <a:cs typeface="Arial MT"/>
              </a:rPr>
              <a:t>the same as the default </a:t>
            </a:r>
            <a:r>
              <a:rPr dirty="0" sz="1100" spc="-5">
                <a:latin typeface="Arial MT"/>
                <a:cs typeface="Arial MT"/>
              </a:rPr>
              <a:t>block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configurable.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5">
                <a:latin typeface="Arial MT"/>
                <a:cs typeface="Arial MT"/>
              </a:rPr>
              <a:t> 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smaller,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larger,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size,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depending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provides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There are a few reasons </a:t>
            </a:r>
            <a:r>
              <a:rPr dirty="0" sz="1100" spc="-5">
                <a:latin typeface="Arial MT"/>
                <a:cs typeface="Arial MT"/>
              </a:rPr>
              <a:t>you might change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size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an input split. Adjusting </a:t>
            </a:r>
            <a:r>
              <a:rPr dirty="0" sz="1100" spc="-1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smaller </a:t>
            </a:r>
            <a:r>
              <a:rPr dirty="0" sz="1100" spc="-15">
                <a:latin typeface="Arial MT"/>
                <a:cs typeface="Arial MT"/>
              </a:rPr>
              <a:t>or 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larger </a:t>
            </a:r>
            <a:r>
              <a:rPr dirty="0" sz="1100">
                <a:latin typeface="Arial MT"/>
                <a:cs typeface="Arial MT"/>
              </a:rPr>
              <a:t>than the </a:t>
            </a:r>
            <a:r>
              <a:rPr dirty="0" sz="1100" spc="-5">
                <a:latin typeface="Arial MT"/>
                <a:cs typeface="Arial MT"/>
              </a:rPr>
              <a:t>block </a:t>
            </a:r>
            <a:r>
              <a:rPr dirty="0" sz="1100">
                <a:latin typeface="Arial MT"/>
                <a:cs typeface="Arial MT"/>
              </a:rPr>
              <a:t>size </a:t>
            </a:r>
            <a:r>
              <a:rPr dirty="0" sz="1100" spc="-5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influence the </a:t>
            </a:r>
            <a:r>
              <a:rPr dirty="0" sz="1100" spc="-5">
                <a:latin typeface="Arial MT"/>
                <a:cs typeface="Arial MT"/>
              </a:rPr>
              <a:t>number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mappers that are launched in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(recall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split).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077712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520"/>
            <a:ext cx="5652135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this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section,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discuss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how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works</a:t>
            </a:r>
            <a:r>
              <a:rPr dirty="0" sz="1700" spc="-10">
                <a:latin typeface="Calibri"/>
                <a:cs typeface="Calibri"/>
              </a:rPr>
              <a:t> at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high-level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understand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model</a:t>
            </a:r>
            <a:r>
              <a:rPr dirty="0" sz="1700" spc="-10">
                <a:latin typeface="Calibri"/>
                <a:cs typeface="Calibri"/>
              </a:rPr>
              <a:t> conceptually.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9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232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00700" cy="2542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511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InputSplit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logical</a:t>
            </a:r>
            <a:r>
              <a:rPr dirty="0" sz="1100">
                <a:latin typeface="Arial MT"/>
                <a:cs typeface="Arial MT"/>
              </a:rPr>
              <a:t> representation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subset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individual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2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InputSplit 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logical </a:t>
            </a:r>
            <a:r>
              <a:rPr dirty="0" sz="1100">
                <a:latin typeface="Arial MT"/>
                <a:cs typeface="Arial MT"/>
              </a:rPr>
              <a:t>representation of a part of a file, and that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may not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(most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likely </a:t>
            </a:r>
            <a:r>
              <a:rPr dirty="0" sz="1100">
                <a:latin typeface="Arial MT"/>
                <a:cs typeface="Arial MT"/>
              </a:rPr>
              <a:t>does not) </a:t>
            </a:r>
            <a:r>
              <a:rPr dirty="0" sz="1100" spc="-5">
                <a:latin typeface="Arial MT"/>
                <a:cs typeface="Arial MT"/>
              </a:rPr>
              <a:t>contain </a:t>
            </a:r>
            <a:r>
              <a:rPr dirty="0" sz="1100">
                <a:latin typeface="Arial MT"/>
                <a:cs typeface="Arial MT"/>
              </a:rPr>
              <a:t>an integral number records. In other </a:t>
            </a:r>
            <a:r>
              <a:rPr dirty="0" sz="1100" spc="-5">
                <a:latin typeface="Arial MT"/>
                <a:cs typeface="Arial MT"/>
              </a:rPr>
              <a:t>words,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last </a:t>
            </a:r>
            <a:r>
              <a:rPr dirty="0" sz="1100">
                <a:latin typeface="Arial MT"/>
                <a:cs typeface="Arial MT"/>
              </a:rPr>
              <a:t>record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an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may be </a:t>
            </a:r>
            <a:r>
              <a:rPr dirty="0" sz="1100" spc="-5">
                <a:latin typeface="Arial MT"/>
                <a:cs typeface="Arial MT"/>
              </a:rPr>
              <a:t>incomplete, </a:t>
            </a:r>
            <a:r>
              <a:rPr dirty="0" sz="1100">
                <a:latin typeface="Arial MT"/>
                <a:cs typeface="Arial MT"/>
              </a:rPr>
              <a:t>as may be the first record of an </a:t>
            </a:r>
            <a:r>
              <a:rPr dirty="0" sz="1100" spc="-5">
                <a:latin typeface="Arial MT"/>
                <a:cs typeface="Arial MT"/>
              </a:rPr>
              <a:t>input split. Processing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whole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responsibiliity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RecordReader.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56515">
              <a:lnSpc>
                <a:spcPct val="100000"/>
              </a:lnSpc>
            </a:pP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FileSplit </a:t>
            </a:r>
            <a:r>
              <a:rPr dirty="0" sz="1100">
                <a:latin typeface="Arial MT"/>
                <a:cs typeface="Arial MT"/>
              </a:rPr>
              <a:t>represents a section of an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 of length getLength(). </a:t>
            </a: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FileSplit is </a:t>
            </a:r>
            <a:r>
              <a:rPr dirty="0" sz="1100">
                <a:latin typeface="Arial MT"/>
                <a:cs typeface="Arial MT"/>
              </a:rPr>
              <a:t> returned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InputFormat.getSplits(JobContext)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passed 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InputFormat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instantiate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RecordReader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context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89535">
              <a:lnSpc>
                <a:spcPct val="1008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mapred package </a:t>
            </a:r>
            <a:r>
              <a:rPr dirty="0" sz="1100" spc="-5">
                <a:latin typeface="Arial MT"/>
                <a:cs typeface="Arial MT"/>
              </a:rPr>
              <a:t>includes </a:t>
            </a:r>
            <a:r>
              <a:rPr dirty="0" sz="1100">
                <a:latin typeface="Arial MT"/>
                <a:cs typeface="Arial MT"/>
              </a:rPr>
              <a:t>an implementation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CombineFileSplit. CombineFileSplit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combines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files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split </a:t>
            </a:r>
            <a:r>
              <a:rPr dirty="0" sz="1100">
                <a:latin typeface="Arial MT"/>
                <a:cs typeface="Arial MT"/>
              </a:rPr>
              <a:t>(default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that each </a:t>
            </a:r>
            <a:r>
              <a:rPr dirty="0" sz="1100" spc="-5">
                <a:latin typeface="Arial MT"/>
                <a:cs typeface="Arial MT"/>
              </a:rPr>
              <a:t>file less </a:t>
            </a:r>
            <a:r>
              <a:rPr dirty="0" sz="1100">
                <a:latin typeface="Arial MT"/>
                <a:cs typeface="Arial MT"/>
              </a:rPr>
              <a:t>than the </a:t>
            </a:r>
            <a:r>
              <a:rPr dirty="0" sz="1100" spc="-5">
                <a:latin typeface="Arial MT"/>
                <a:cs typeface="Arial MT"/>
              </a:rPr>
              <a:t>split size 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own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41476"/>
              <a:ext cx="6134099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28945" cy="1539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4033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 record reader breaks up the data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-5">
                <a:latin typeface="Arial MT"/>
                <a:cs typeface="Arial MT"/>
              </a:rPr>
              <a:t>input split into key-value pairs </a:t>
            </a:r>
            <a:r>
              <a:rPr dirty="0" sz="1100">
                <a:latin typeface="Arial MT"/>
                <a:cs typeface="Arial MT"/>
              </a:rPr>
              <a:t>and presents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them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assigned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400"/>
              </a:lnSpc>
            </a:pP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records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won’t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necessarily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start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end on </a:t>
            </a:r>
            <a:r>
              <a:rPr dirty="0" sz="1100" spc="-10">
                <a:latin typeface="Arial MT"/>
                <a:cs typeface="Arial MT"/>
              </a:rPr>
              <a:t>whole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boundaries </a:t>
            </a:r>
            <a:r>
              <a:rPr dirty="0" sz="1100">
                <a:latin typeface="Arial MT"/>
                <a:cs typeface="Arial MT"/>
              </a:rPr>
              <a:t>(or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boundaries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matter).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RecordReader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determine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 position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boundaries </a:t>
            </a:r>
            <a:r>
              <a:rPr dirty="0" sz="1100">
                <a:latin typeface="Arial MT"/>
                <a:cs typeface="Arial MT"/>
              </a:rPr>
              <a:t>and presenting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LineRecordReader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used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SequenceFileRecordReader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 </a:t>
            </a:r>
            <a:r>
              <a:rPr dirty="0" sz="1100" spc="5">
                <a:latin typeface="Arial MT"/>
                <a:cs typeface="Arial MT"/>
              </a:rPr>
              <a:t>for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5409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8609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most common case that a record does not end on a </a:t>
            </a:r>
            <a:r>
              <a:rPr dirty="0" sz="1100" spc="-5">
                <a:latin typeface="Arial MT"/>
                <a:cs typeface="Arial MT"/>
              </a:rPr>
              <a:t>split boundary. Usually,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terminated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next split. </a:t>
            </a:r>
            <a:r>
              <a:rPr dirty="0" sz="1100">
                <a:latin typeface="Arial MT"/>
                <a:cs typeface="Arial MT"/>
              </a:rPr>
              <a:t>The record reader </a:t>
            </a:r>
            <a:r>
              <a:rPr dirty="0" sz="1100" spc="-5">
                <a:latin typeface="Arial MT"/>
                <a:cs typeface="Arial MT"/>
              </a:rPr>
              <a:t>logic </a:t>
            </a:r>
            <a:r>
              <a:rPr dirty="0" sz="1100">
                <a:latin typeface="Arial MT"/>
                <a:cs typeface="Arial MT"/>
              </a:rPr>
              <a:t> accounts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anything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>
                <a:latin typeface="Arial MT"/>
                <a:cs typeface="Arial MT"/>
              </a:rPr>
              <a:t> default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readers,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 record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readers that a programmer implements must comprehend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 phenomenon.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17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18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11683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how reducer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9109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60060" cy="24117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953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framework </a:t>
            </a:r>
            <a:r>
              <a:rPr dirty="0" sz="1100" spc="-5">
                <a:latin typeface="Arial MT"/>
                <a:cs typeface="Arial MT"/>
              </a:rPr>
              <a:t>is responsible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taking the </a:t>
            </a:r>
            <a:r>
              <a:rPr dirty="0" sz="1100" spc="-5">
                <a:latin typeface="Arial MT"/>
                <a:cs typeface="Arial MT"/>
              </a:rPr>
              <a:t>partitions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each of the </a:t>
            </a:r>
            <a:r>
              <a:rPr dirty="0" sz="1100" spc="-5">
                <a:latin typeface="Arial MT"/>
                <a:cs typeface="Arial MT"/>
              </a:rPr>
              <a:t>Mappers,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shuffles and sorts the </a:t>
            </a:r>
            <a:r>
              <a:rPr dirty="0" sz="1100" spc="-5">
                <a:latin typeface="Arial MT"/>
                <a:cs typeface="Arial MT"/>
              </a:rPr>
              <a:t>results, </a:t>
            </a:r>
            <a:r>
              <a:rPr dirty="0" sz="1100">
                <a:latin typeface="Arial MT"/>
                <a:cs typeface="Arial MT"/>
              </a:rPr>
              <a:t>and presenting a sorted set of key-value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Reducer.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subset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key)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derive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typically </a:t>
            </a:r>
            <a:r>
              <a:rPr dirty="0" sz="1100">
                <a:latin typeface="Arial MT"/>
                <a:cs typeface="Arial MT"/>
              </a:rPr>
              <a:t>by 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hash function. The total number of </a:t>
            </a:r>
            <a:r>
              <a:rPr dirty="0" sz="1100" spc="-5">
                <a:latin typeface="Arial MT"/>
                <a:cs typeface="Arial MT"/>
              </a:rPr>
              <a:t>partitions is </a:t>
            </a:r>
            <a:r>
              <a:rPr dirty="0" sz="1100">
                <a:latin typeface="Arial MT"/>
                <a:cs typeface="Arial MT"/>
              </a:rPr>
              <a:t>the same as the number 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1000"/>
              </a:lnSpc>
            </a:pPr>
            <a:r>
              <a:rPr dirty="0" sz="1100">
                <a:latin typeface="Arial MT"/>
                <a:cs typeface="Arial MT"/>
              </a:rPr>
              <a:t>Each reducer takes </a:t>
            </a:r>
            <a:r>
              <a:rPr dirty="0" sz="1100" spc="-5">
                <a:latin typeface="Arial MT"/>
                <a:cs typeface="Arial MT"/>
              </a:rPr>
              <a:t>its partition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input, </a:t>
            </a:r>
            <a:r>
              <a:rPr dirty="0" sz="1100">
                <a:latin typeface="Arial MT"/>
                <a:cs typeface="Arial MT"/>
              </a:rPr>
              <a:t>processes one </a:t>
            </a:r>
            <a:r>
              <a:rPr dirty="0" sz="1100" spc="-5">
                <a:latin typeface="Arial MT"/>
                <a:cs typeface="Arial MT"/>
              </a:rPr>
              <a:t>iterable list </a:t>
            </a:r>
            <a:r>
              <a:rPr dirty="0" sz="1100">
                <a:latin typeface="Arial MT"/>
                <a:cs typeface="Arial MT"/>
              </a:rPr>
              <a:t>of key-value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at 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time, and produces an output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5">
                <a:latin typeface="Arial MT"/>
                <a:cs typeface="Arial MT"/>
              </a:rPr>
              <a:t>called ‘part-r-0000x’ (where </a:t>
            </a:r>
            <a:r>
              <a:rPr dirty="0" sz="1100">
                <a:latin typeface="Arial MT"/>
                <a:cs typeface="Arial MT"/>
              </a:rPr>
              <a:t>x </a:t>
            </a:r>
            <a:r>
              <a:rPr dirty="0" sz="1100" spc="-5">
                <a:latin typeface="Arial MT"/>
                <a:cs typeface="Arial MT"/>
              </a:rPr>
              <a:t>denotes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number of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reducer). The output directory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this file is </a:t>
            </a:r>
            <a:r>
              <a:rPr dirty="0" sz="1100">
                <a:latin typeface="Arial MT"/>
                <a:cs typeface="Arial MT"/>
              </a:rPr>
              <a:t>specified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Job configuration and must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reside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 </a:t>
            </a:r>
            <a:r>
              <a:rPr dirty="0" sz="1100" spc="-5">
                <a:latin typeface="Arial MT"/>
                <a:cs typeface="Arial MT"/>
              </a:rPr>
              <a:t>HDFS/Mapr-FS </a:t>
            </a:r>
            <a:r>
              <a:rPr dirty="0" sz="1100">
                <a:latin typeface="Arial MT"/>
                <a:cs typeface="Arial MT"/>
              </a:rPr>
              <a:t>file system. </a:t>
            </a: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directory cannot both </a:t>
            </a:r>
            <a:r>
              <a:rPr dirty="0" sz="1100" spc="-5">
                <a:latin typeface="Arial MT"/>
                <a:cs typeface="Arial MT"/>
              </a:rPr>
              <a:t>exist </a:t>
            </a:r>
            <a:r>
              <a:rPr dirty="0" sz="1100">
                <a:latin typeface="Arial MT"/>
                <a:cs typeface="Arial MT"/>
              </a:rPr>
              <a:t>and already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OutputFormat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IOException.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12700" marR="5461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RecordWriter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(encapsulated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OutputCommitter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object)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responsible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908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58790" cy="13906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114935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OutputFormat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analogous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InputFormat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checking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files and </a:t>
            </a:r>
            <a:r>
              <a:rPr dirty="0" sz="1100" spc="-5">
                <a:latin typeface="Arial MT"/>
                <a:cs typeface="Arial MT"/>
              </a:rPr>
              <a:t>directories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instantiating </a:t>
            </a:r>
            <a:r>
              <a:rPr dirty="0" sz="1100">
                <a:latin typeface="Arial MT"/>
                <a:cs typeface="Arial MT"/>
              </a:rPr>
              <a:t>a record reader, the OutputFormat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 checks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directory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Additionally, </a:t>
            </a:r>
            <a:r>
              <a:rPr dirty="0" sz="1100">
                <a:latin typeface="Arial MT"/>
                <a:cs typeface="Arial MT"/>
              </a:rPr>
              <a:t>the OutputFormat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has the </a:t>
            </a:r>
            <a:r>
              <a:rPr dirty="0" sz="1100" spc="-5">
                <a:latin typeface="Arial MT"/>
                <a:cs typeface="Arial MT"/>
              </a:rPr>
              <a:t>responsibility </a:t>
            </a:r>
            <a:r>
              <a:rPr dirty="0" sz="1100">
                <a:latin typeface="Arial MT"/>
                <a:cs typeface="Arial MT"/>
              </a:rPr>
              <a:t>of committing the output of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whether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successful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100% successful completion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>
                <a:latin typeface="Arial MT"/>
                <a:cs typeface="Arial MT"/>
              </a:rPr>
              <a:t>generate an _logs directory as output.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other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partial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41476"/>
              <a:ext cx="6134099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22900" cy="1367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RecordWriter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TextOutputFormat.LineRecordWriter </a:t>
            </a:r>
            <a:r>
              <a:rPr dirty="0" sz="1100">
                <a:latin typeface="Arial MT"/>
                <a:cs typeface="Arial MT"/>
              </a:rPr>
              <a:t>implementation </a:t>
            </a:r>
            <a:r>
              <a:rPr dirty="0" sz="1100" spc="-5">
                <a:latin typeface="Arial MT"/>
                <a:cs typeface="Arial MT"/>
              </a:rPr>
              <a:t>irequires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java.io.DataOutputStream </a:t>
            </a:r>
            <a:r>
              <a:rPr dirty="0" sz="1100">
                <a:latin typeface="Arial MT"/>
                <a:cs typeface="Arial MT"/>
              </a:rPr>
              <a:t>object to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the key-value pairs to the </a:t>
            </a:r>
            <a:r>
              <a:rPr dirty="0" sz="1100" spc="-5">
                <a:latin typeface="Arial MT"/>
                <a:cs typeface="Arial MT"/>
              </a:rPr>
              <a:t>HDFS/MapR-FS file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 </a:t>
            </a:r>
            <a:r>
              <a:rPr dirty="0" sz="1100">
                <a:latin typeface="Arial MT"/>
                <a:cs typeface="Arial MT"/>
              </a:rPr>
              <a:t>If the output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configured to be compressed to storage, then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LineRecordWriter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invoke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prior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stream. The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separator </a:t>
            </a:r>
            <a:r>
              <a:rPr dirty="0" sz="1100" spc="-5">
                <a:latin typeface="Arial MT"/>
                <a:cs typeface="Arial MT"/>
              </a:rPr>
              <a:t>between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is </a:t>
            </a:r>
            <a:r>
              <a:rPr dirty="0" sz="1100">
                <a:latin typeface="Arial MT"/>
                <a:cs typeface="Arial MT"/>
              </a:rPr>
              <a:t>configurable – the default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character.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10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24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03" y="883920"/>
              <a:ext cx="6489065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25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0649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4367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explore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12130" cy="1512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class is parameterized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types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output. </a:t>
            </a:r>
            <a:r>
              <a:rPr dirty="0" sz="1100" spc="-5">
                <a:latin typeface="Arial MT"/>
                <a:cs typeface="Arial MT"/>
              </a:rPr>
              <a:t>Here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few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rules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regarding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values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class:</a:t>
            </a:r>
            <a:endParaRPr sz="1100">
              <a:latin typeface="Arial MT"/>
              <a:cs typeface="Arial MT"/>
            </a:endParaRPr>
          </a:p>
          <a:p>
            <a:pPr marL="255904" marR="424180" indent="-24384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input value class </a:t>
            </a:r>
            <a:r>
              <a:rPr dirty="0" sz="1100">
                <a:latin typeface="Arial MT"/>
                <a:cs typeface="Arial MT"/>
              </a:rPr>
              <a:t>in the </a:t>
            </a:r>
            <a:r>
              <a:rPr dirty="0" sz="1100" spc="-5">
                <a:latin typeface="Arial MT"/>
                <a:cs typeface="Arial MT"/>
              </a:rPr>
              <a:t>Mapper class </a:t>
            </a:r>
            <a:r>
              <a:rPr dirty="0" sz="1100">
                <a:latin typeface="Arial MT"/>
                <a:cs typeface="Arial MT"/>
              </a:rPr>
              <a:t>must match those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endParaRPr sz="1100">
              <a:latin typeface="Arial MT"/>
              <a:cs typeface="Arial MT"/>
            </a:endParaRPr>
          </a:p>
          <a:p>
            <a:pPr marL="255904" marR="387985" indent="-243840">
              <a:lnSpc>
                <a:spcPts val="1300"/>
              </a:lnSpc>
              <a:spcBef>
                <a:spcPts val="45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map()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 class</a:t>
            </a:r>
            <a:endParaRPr sz="1100">
              <a:latin typeface="Arial MT"/>
              <a:cs typeface="Arial MT"/>
            </a:endParaRPr>
          </a:p>
          <a:p>
            <a:pPr marL="255904" indent="-243840">
              <a:lnSpc>
                <a:spcPts val="1095"/>
              </a:lnSpc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key</a:t>
            </a:r>
            <a:endParaRPr sz="1100">
              <a:latin typeface="Arial MT"/>
              <a:cs typeface="Arial MT"/>
            </a:endParaRPr>
          </a:p>
          <a:p>
            <a:pPr marL="255904">
              <a:lnSpc>
                <a:spcPts val="1260"/>
              </a:lnSpc>
            </a:pPr>
            <a:r>
              <a:rPr dirty="0" sz="1100" spc="-5">
                <a:latin typeface="Arial MT"/>
                <a:cs typeface="Arial MT"/>
              </a:rPr>
              <a:t>class</a:t>
            </a:r>
            <a:endParaRPr sz="1100">
              <a:latin typeface="Arial MT"/>
              <a:cs typeface="Arial MT"/>
            </a:endParaRPr>
          </a:p>
          <a:p>
            <a:pPr marL="255904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 class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76570" cy="2837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 default run() method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class invokes </a:t>
            </a:r>
            <a:r>
              <a:rPr dirty="0" sz="1100">
                <a:latin typeface="Arial MT"/>
                <a:cs typeface="Arial MT"/>
              </a:rPr>
              <a:t>setup() once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5">
                <a:latin typeface="Arial MT"/>
                <a:cs typeface="Arial MT"/>
              </a:rPr>
              <a:t>Mapper/split.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run() method then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the map() method once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record. You can </a:t>
            </a:r>
            <a:r>
              <a:rPr dirty="0" sz="1100" spc="-5">
                <a:latin typeface="Arial MT"/>
                <a:cs typeface="Arial MT"/>
              </a:rPr>
              <a:t>override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 run() method </a:t>
            </a:r>
            <a:r>
              <a:rPr dirty="0" sz="1100" spc="-5">
                <a:latin typeface="Arial MT"/>
                <a:cs typeface="Arial MT"/>
              </a:rPr>
              <a:t>if you wanted </a:t>
            </a:r>
            <a:r>
              <a:rPr dirty="0" sz="1100">
                <a:latin typeface="Arial MT"/>
                <a:cs typeface="Arial MT"/>
              </a:rPr>
              <a:t>to do some debugging, or </a:t>
            </a:r>
            <a:r>
              <a:rPr dirty="0" sz="1100" spc="-5">
                <a:latin typeface="Arial MT"/>
                <a:cs typeface="Arial MT"/>
              </a:rPr>
              <a:t>if you implement </a:t>
            </a:r>
            <a:r>
              <a:rPr dirty="0" sz="1100">
                <a:latin typeface="Arial MT"/>
                <a:cs typeface="Arial MT"/>
              </a:rPr>
              <a:t>a multi-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threaded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setup()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called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(i.e.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map()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 MT"/>
              <a:cs typeface="Arial MT"/>
            </a:endParaRPr>
          </a:p>
          <a:p>
            <a:pPr marL="12700" marR="22225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cleanup() </a:t>
            </a:r>
            <a:r>
              <a:rPr dirty="0" sz="1100">
                <a:latin typeface="Arial MT"/>
                <a:cs typeface="Arial MT"/>
              </a:rPr>
              <a:t>method </a:t>
            </a:r>
            <a:r>
              <a:rPr dirty="0" sz="1100" spc="-5">
                <a:latin typeface="Arial MT"/>
                <a:cs typeface="Arial MT"/>
              </a:rPr>
              <a:t>is called when </a:t>
            </a:r>
            <a:r>
              <a:rPr dirty="0" sz="1100">
                <a:latin typeface="Arial MT"/>
                <a:cs typeface="Arial MT"/>
              </a:rPr>
              <a:t>the mapper task finishes </a:t>
            </a:r>
            <a:r>
              <a:rPr dirty="0" sz="1100" spc="-5">
                <a:latin typeface="Arial MT"/>
                <a:cs typeface="Arial MT"/>
              </a:rPr>
              <a:t>(i.e. when all </a:t>
            </a:r>
            <a:r>
              <a:rPr dirty="0" sz="1100">
                <a:latin typeface="Arial MT"/>
                <a:cs typeface="Arial MT"/>
              </a:rPr>
              <a:t>the records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 have </a:t>
            </a:r>
            <a:r>
              <a:rPr dirty="0" sz="1100">
                <a:latin typeface="Arial MT"/>
                <a:cs typeface="Arial MT"/>
              </a:rPr>
              <a:t>been processed on a mapper). One use case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setup() 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cleanup()</a:t>
            </a:r>
            <a:r>
              <a:rPr dirty="0" sz="1100">
                <a:latin typeface="Arial MT"/>
                <a:cs typeface="Arial MT"/>
              </a:rPr>
              <a:t> method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to open and close a file, </a:t>
            </a:r>
            <a:r>
              <a:rPr dirty="0" sz="1100" spc="-5">
                <a:latin typeface="Arial MT"/>
                <a:cs typeface="Arial MT"/>
              </a:rPr>
              <a:t>HBase, </a:t>
            </a:r>
            <a:r>
              <a:rPr dirty="0" sz="1100">
                <a:latin typeface="Arial MT"/>
                <a:cs typeface="Arial MT"/>
              </a:rPr>
              <a:t>or </a:t>
            </a:r>
            <a:r>
              <a:rPr dirty="0" sz="1100" spc="-5">
                <a:latin typeface="Arial MT"/>
                <a:cs typeface="Arial MT"/>
              </a:rPr>
              <a:t>JDBC connection.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much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streamlined </a:t>
            </a:r>
            <a:r>
              <a:rPr dirty="0" sz="1100">
                <a:latin typeface="Arial MT"/>
                <a:cs typeface="Arial MT"/>
              </a:rPr>
              <a:t>approach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I/O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performed </a:t>
            </a:r>
            <a:r>
              <a:rPr dirty="0" sz="1100" spc="-5">
                <a:latin typeface="Arial MT"/>
                <a:cs typeface="Arial MT"/>
              </a:rPr>
              <a:t>during </a:t>
            </a:r>
            <a:r>
              <a:rPr dirty="0" sz="1100">
                <a:latin typeface="Arial MT"/>
                <a:cs typeface="Arial MT"/>
              </a:rPr>
              <a:t>the task than to open and </a:t>
            </a:r>
            <a:r>
              <a:rPr dirty="0" sz="1100" spc="-5">
                <a:latin typeface="Arial MT"/>
                <a:cs typeface="Arial MT"/>
              </a:rPr>
              <a:t>close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the map() or reduce() method. </a:t>
            </a:r>
            <a:r>
              <a:rPr dirty="0" sz="1100" spc="-5">
                <a:latin typeface="Arial MT"/>
                <a:cs typeface="Arial MT"/>
              </a:rPr>
              <a:t>Note however </a:t>
            </a:r>
            <a:r>
              <a:rPr dirty="0" sz="1100">
                <a:latin typeface="Arial MT"/>
                <a:cs typeface="Arial MT"/>
              </a:rPr>
              <a:t>that the default run() method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catch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exceptions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thrown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primary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Mapper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map()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method.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>
                <a:latin typeface="Arial MT"/>
                <a:cs typeface="Arial MT"/>
              </a:rPr>
              <a:t> output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85460" cy="1877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2763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This example Mapper iterates over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line and emits each </a:t>
            </a:r>
            <a:r>
              <a:rPr dirty="0" sz="1100" spc="-10">
                <a:latin typeface="Arial MT"/>
                <a:cs typeface="Arial MT"/>
              </a:rPr>
              <a:t>word </a:t>
            </a:r>
            <a:r>
              <a:rPr dirty="0" sz="1100">
                <a:latin typeface="Arial MT"/>
                <a:cs typeface="Arial MT"/>
              </a:rPr>
              <a:t>(as a </a:t>
            </a:r>
            <a:r>
              <a:rPr dirty="0" sz="1100" spc="-5">
                <a:latin typeface="Arial MT"/>
                <a:cs typeface="Arial MT"/>
              </a:rPr>
              <a:t>key) and </a:t>
            </a:r>
            <a:r>
              <a:rPr dirty="0" sz="1100">
                <a:latin typeface="Arial MT"/>
                <a:cs typeface="Arial MT"/>
              </a:rPr>
              <a:t>a “1” (as 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value)</a:t>
            </a:r>
            <a:r>
              <a:rPr dirty="0" sz="1100">
                <a:latin typeface="Arial MT"/>
                <a:cs typeface="Arial MT"/>
              </a:rPr>
              <a:t> 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200"/>
              </a:lnSpc>
            </a:pPr>
            <a:r>
              <a:rPr dirty="0" sz="1100">
                <a:latin typeface="Arial MT"/>
                <a:cs typeface="Arial MT"/>
              </a:rPr>
              <a:t>The LongWritable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class in </a:t>
            </a:r>
            <a:r>
              <a:rPr dirty="0" sz="1100">
                <a:latin typeface="Arial MT"/>
                <a:cs typeface="Arial MT"/>
              </a:rPr>
              <a:t>this case </a:t>
            </a:r>
            <a:r>
              <a:rPr dirty="0" sz="1100" spc="-5">
                <a:latin typeface="Arial MT"/>
                <a:cs typeface="Arial MT"/>
              </a:rPr>
              <a:t>is provided </a:t>
            </a:r>
            <a:r>
              <a:rPr dirty="0" sz="1100">
                <a:latin typeface="Arial MT"/>
                <a:cs typeface="Arial MT"/>
              </a:rPr>
              <a:t>as the </a:t>
            </a:r>
            <a:r>
              <a:rPr dirty="0" sz="1100" spc="-5">
                <a:latin typeface="Arial MT"/>
                <a:cs typeface="Arial MT"/>
              </a:rPr>
              <a:t>byte </a:t>
            </a:r>
            <a:r>
              <a:rPr dirty="0" sz="1100">
                <a:latin typeface="Arial MT"/>
                <a:cs typeface="Arial MT"/>
              </a:rPr>
              <a:t>offset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beginning </a:t>
            </a:r>
            <a:r>
              <a:rPr dirty="0" sz="1100">
                <a:latin typeface="Arial MT"/>
                <a:cs typeface="Arial MT"/>
              </a:rPr>
              <a:t>of the record </a:t>
            </a:r>
            <a:r>
              <a:rPr dirty="0" sz="1100" spc="-5">
                <a:latin typeface="Arial MT"/>
                <a:cs typeface="Arial MT"/>
              </a:rPr>
              <a:t>(line).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value </a:t>
            </a:r>
            <a:r>
              <a:rPr dirty="0" sz="1100">
                <a:latin typeface="Arial MT"/>
                <a:cs typeface="Arial MT"/>
              </a:rPr>
              <a:t>and output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classes </a:t>
            </a:r>
            <a:r>
              <a:rPr dirty="0" sz="1100">
                <a:latin typeface="Arial MT"/>
                <a:cs typeface="Arial MT"/>
              </a:rPr>
              <a:t>are both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 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IntWritable.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(word)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(cardinality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record).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24765">
              <a:lnSpc>
                <a:spcPct val="100000"/>
              </a:lnSpc>
            </a:pP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Mapper.Context </a:t>
            </a:r>
            <a:r>
              <a:rPr dirty="0" sz="1100">
                <a:latin typeface="Arial MT"/>
                <a:cs typeface="Arial MT"/>
              </a:rPr>
              <a:t>object passed to the map() method contains, among other things,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reference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its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>
                <a:latin typeface="Arial MT"/>
                <a:cs typeface="Arial MT"/>
              </a:rPr>
              <a:t> contains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(map)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73395" cy="19119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4765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Now let’s </a:t>
            </a:r>
            <a:r>
              <a:rPr dirty="0" sz="1100">
                <a:latin typeface="Arial MT"/>
                <a:cs typeface="Arial MT"/>
              </a:rPr>
              <a:t>discuss the </a:t>
            </a:r>
            <a:r>
              <a:rPr dirty="0" sz="1100" spc="-5">
                <a:latin typeface="Arial MT"/>
                <a:cs typeface="Arial MT"/>
              </a:rPr>
              <a:t>Reducer class.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see the </a:t>
            </a:r>
            <a:r>
              <a:rPr dirty="0" sz="1100" spc="-5">
                <a:latin typeface="Arial MT"/>
                <a:cs typeface="Arial MT"/>
              </a:rPr>
              <a:t>class and method </a:t>
            </a:r>
            <a:r>
              <a:rPr dirty="0" sz="1100">
                <a:latin typeface="Arial MT"/>
                <a:cs typeface="Arial MT"/>
              </a:rPr>
              <a:t>summaries for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class. The </a:t>
            </a:r>
            <a:r>
              <a:rPr dirty="0" sz="1100" spc="-5">
                <a:latin typeface="Arial MT"/>
                <a:cs typeface="Arial MT"/>
              </a:rPr>
              <a:t>Reducer class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-5">
                <a:latin typeface="Arial MT"/>
                <a:cs typeface="Arial MT"/>
              </a:rPr>
              <a:t>parameterized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types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output. </a:t>
            </a:r>
            <a:r>
              <a:rPr dirty="0" sz="1100" spc="-5">
                <a:latin typeface="Arial MT"/>
                <a:cs typeface="Arial MT"/>
              </a:rPr>
              <a:t>Here </a:t>
            </a:r>
            <a:r>
              <a:rPr dirty="0" sz="1100">
                <a:latin typeface="Arial MT"/>
                <a:cs typeface="Arial MT"/>
              </a:rPr>
              <a:t>are a </a:t>
            </a:r>
            <a:r>
              <a:rPr dirty="0" sz="1100" spc="5">
                <a:latin typeface="Arial MT"/>
                <a:cs typeface="Arial MT"/>
              </a:rPr>
              <a:t>few </a:t>
            </a:r>
            <a:r>
              <a:rPr dirty="0" sz="1100" spc="-5">
                <a:latin typeface="Arial MT"/>
                <a:cs typeface="Arial MT"/>
              </a:rPr>
              <a:t>rules </a:t>
            </a:r>
            <a:r>
              <a:rPr dirty="0" sz="1100">
                <a:latin typeface="Arial MT"/>
                <a:cs typeface="Arial MT"/>
              </a:rPr>
              <a:t>regarding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 keys and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class:</a:t>
            </a:r>
            <a:endParaRPr sz="1100">
              <a:latin typeface="Arial MT"/>
              <a:cs typeface="Arial MT"/>
            </a:endParaRPr>
          </a:p>
          <a:p>
            <a:pPr marL="255904" marR="151765" indent="-243840">
              <a:lnSpc>
                <a:spcPct val="100000"/>
              </a:lnSpc>
              <a:spcBef>
                <a:spcPts val="75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input value class </a:t>
            </a:r>
            <a:r>
              <a:rPr dirty="0" sz="1100">
                <a:latin typeface="Arial MT"/>
                <a:cs typeface="Arial MT"/>
              </a:rPr>
              <a:t>in the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must match the output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>
                <a:latin typeface="Arial MT"/>
                <a:cs typeface="Arial MT"/>
              </a:rPr>
              <a:t> defined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 class</a:t>
            </a:r>
            <a:endParaRPr sz="1100">
              <a:latin typeface="Arial MT"/>
              <a:cs typeface="Arial MT"/>
            </a:endParaRPr>
          </a:p>
          <a:p>
            <a:pPr marL="255904" marR="20955" indent="-24384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55904" algn="l"/>
                <a:tab pos="25654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behavior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cleanup(),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run(),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setup()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identical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described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26561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65140" cy="1543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492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</a:t>
            </a:r>
            <a:r>
              <a:rPr dirty="0" sz="1100">
                <a:latin typeface="Arial MT"/>
                <a:cs typeface="Arial MT"/>
              </a:rPr>
              <a:t> Reducer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iterates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list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given</a:t>
            </a:r>
            <a:r>
              <a:rPr dirty="0" sz="1100">
                <a:latin typeface="Arial MT"/>
                <a:cs typeface="Arial MT"/>
              </a:rPr>
              <a:t> key.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emits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(as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key)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(as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9685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Text input </a:t>
            </a:r>
            <a:r>
              <a:rPr dirty="0" sz="1100">
                <a:latin typeface="Arial MT"/>
                <a:cs typeface="Arial MT"/>
              </a:rPr>
              <a:t>(key)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Iterable&lt;IntWritable&gt; input value class </a:t>
            </a:r>
            <a:r>
              <a:rPr dirty="0" sz="1100">
                <a:latin typeface="Arial MT"/>
                <a:cs typeface="Arial MT"/>
              </a:rPr>
              <a:t>match the output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class,</a:t>
            </a:r>
            <a:r>
              <a:rPr dirty="0" sz="1100" spc="-5">
                <a:latin typeface="Arial MT"/>
                <a:cs typeface="Arial MT"/>
              </a:rPr>
              <a:t> respectively,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Reducer.Context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passed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reduce()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contains,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things,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reference </a:t>
            </a:r>
            <a:r>
              <a:rPr dirty="0" sz="1100">
                <a:latin typeface="Arial MT"/>
                <a:cs typeface="Arial MT"/>
              </a:rPr>
              <a:t>to the job and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configuration. It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contains information specific to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 (reduce)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4506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6036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Now let’ </a:t>
            </a:r>
            <a:r>
              <a:rPr dirty="0" sz="1100">
                <a:latin typeface="Arial MT"/>
                <a:cs typeface="Arial MT"/>
              </a:rPr>
              <a:t>s </a:t>
            </a: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-5">
                <a:latin typeface="Arial MT"/>
                <a:cs typeface="Arial MT"/>
              </a:rPr>
              <a:t>submitter's </a:t>
            </a:r>
            <a:r>
              <a:rPr dirty="0" sz="1100" spc="-10">
                <a:latin typeface="Arial MT"/>
                <a:cs typeface="Arial MT"/>
              </a:rPr>
              <a:t>view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the Job. It </a:t>
            </a:r>
            <a:r>
              <a:rPr dirty="0" sz="1100" spc="-10">
                <a:latin typeface="Arial MT"/>
                <a:cs typeface="Arial MT"/>
              </a:rPr>
              <a:t>allows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user </a:t>
            </a:r>
            <a:r>
              <a:rPr dirty="0" sz="1100">
                <a:latin typeface="Arial MT"/>
                <a:cs typeface="Arial MT"/>
              </a:rPr>
              <a:t>to configure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 job,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control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query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state.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set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until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is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submitted,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afterwards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throw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IllegalStateException.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16262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1083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example here constructs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new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object 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string </a:t>
            </a:r>
            <a:r>
              <a:rPr dirty="0" sz="1100">
                <a:latin typeface="Arial MT"/>
                <a:cs typeface="Arial MT"/>
              </a:rPr>
              <a:t>name </a:t>
            </a:r>
            <a:r>
              <a:rPr dirty="0" sz="1100" spc="-5">
                <a:latin typeface="Arial MT"/>
                <a:cs typeface="Arial MT"/>
              </a:rPr>
              <a:t>“mywordcount”. </a:t>
            </a:r>
            <a:r>
              <a:rPr dirty="0" sz="1100">
                <a:latin typeface="Arial MT"/>
                <a:cs typeface="Arial MT"/>
              </a:rPr>
              <a:t>If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construct and job </a:t>
            </a:r>
            <a:r>
              <a:rPr dirty="0" sz="1100" spc="-5">
                <a:latin typeface="Arial MT"/>
                <a:cs typeface="Arial MT"/>
              </a:rPr>
              <a:t>without specifying </a:t>
            </a:r>
            <a:r>
              <a:rPr dirty="0" sz="1100">
                <a:latin typeface="Arial MT"/>
                <a:cs typeface="Arial MT"/>
              </a:rPr>
              <a:t>the name, a default name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given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(which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4250"/>
            <a:ext cx="5615940" cy="3912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8575">
              <a:lnSpc>
                <a:spcPct val="100000"/>
              </a:lnSpc>
              <a:spcBef>
                <a:spcPts val="105"/>
              </a:spcBef>
            </a:pPr>
            <a:r>
              <a:rPr dirty="0" sz="1700" spc="-15">
                <a:latin typeface="Calibri"/>
                <a:cs typeface="Calibri"/>
              </a:rPr>
              <a:t>Let’s </a:t>
            </a:r>
            <a:r>
              <a:rPr dirty="0" sz="1700">
                <a:latin typeface="Calibri"/>
                <a:cs typeface="Calibri"/>
              </a:rPr>
              <a:t>discuss a high-level </a:t>
            </a:r>
            <a:r>
              <a:rPr dirty="0" sz="1700" spc="-5">
                <a:latin typeface="Calibri"/>
                <a:cs typeface="Calibri"/>
              </a:rPr>
              <a:t>summary 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computational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model.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 shown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here,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there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are three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phases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-36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MapReduce: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map,</a:t>
            </a:r>
            <a:r>
              <a:rPr dirty="0" sz="1700" spc="-5">
                <a:latin typeface="Calibri"/>
                <a:cs typeface="Calibri"/>
              </a:rPr>
              <a:t> shuffle,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in the map phase is split </a:t>
            </a:r>
            <a:r>
              <a:rPr dirty="0" sz="1700" spc="-5">
                <a:latin typeface="Calibri"/>
                <a:cs typeface="Calibri"/>
              </a:rPr>
              <a:t>amongst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35">
                <a:latin typeface="Calibri"/>
                <a:cs typeface="Calibri"/>
              </a:rPr>
              <a:t>Task </a:t>
            </a:r>
            <a:r>
              <a:rPr dirty="0" sz="1700" spc="-30">
                <a:latin typeface="Calibri"/>
                <a:cs typeface="Calibri"/>
              </a:rPr>
              <a:t>Tracker 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nodes </a:t>
            </a:r>
            <a:r>
              <a:rPr dirty="0" sz="1700" spc="-5">
                <a:latin typeface="Calibri"/>
                <a:cs typeface="Calibri"/>
              </a:rPr>
              <a:t>where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-5">
                <a:latin typeface="Calibri"/>
                <a:cs typeface="Calibri"/>
              </a:rPr>
              <a:t>located. </a:t>
            </a:r>
            <a:r>
              <a:rPr dirty="0" sz="1700" spc="-10">
                <a:latin typeface="Calibri"/>
                <a:cs typeface="Calibri"/>
              </a:rPr>
              <a:t>Each </a:t>
            </a:r>
            <a:r>
              <a:rPr dirty="0" sz="1700">
                <a:latin typeface="Calibri"/>
                <a:cs typeface="Calibri"/>
              </a:rPr>
              <a:t>node in the map phase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emits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 </a:t>
            </a:r>
            <a:r>
              <a:rPr dirty="0" sz="1700">
                <a:latin typeface="Calibri"/>
                <a:cs typeface="Calibri"/>
              </a:rPr>
              <a:t>based </a:t>
            </a:r>
            <a:r>
              <a:rPr dirty="0" sz="1700" spc="-5">
                <a:latin typeface="Calibri"/>
                <a:cs typeface="Calibri"/>
              </a:rPr>
              <a:t>on </a:t>
            </a:r>
            <a:r>
              <a:rPr dirty="0" sz="1700">
                <a:latin typeface="Calibri"/>
                <a:cs typeface="Calibri"/>
              </a:rPr>
              <a:t>input one </a:t>
            </a:r>
            <a:r>
              <a:rPr dirty="0" sz="1700" spc="-10">
                <a:latin typeface="Calibri"/>
                <a:cs typeface="Calibri"/>
              </a:rPr>
              <a:t>record at </a:t>
            </a:r>
            <a:r>
              <a:rPr dirty="0" sz="1700">
                <a:latin typeface="Calibri"/>
                <a:cs typeface="Calibri"/>
              </a:rPr>
              <a:t>a time. </a:t>
            </a: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shuffle phase </a:t>
            </a:r>
            <a:r>
              <a:rPr dirty="0" sz="1700">
                <a:latin typeface="Calibri"/>
                <a:cs typeface="Calibri"/>
              </a:rPr>
              <a:t>is handled </a:t>
            </a:r>
            <a:r>
              <a:rPr dirty="0" sz="1700" spc="-5">
                <a:latin typeface="Calibri"/>
                <a:cs typeface="Calibri"/>
              </a:rPr>
              <a:t>by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Hadoop </a:t>
            </a:r>
            <a:r>
              <a:rPr dirty="0" sz="1700" spc="-10">
                <a:latin typeface="Calibri"/>
                <a:cs typeface="Calibri"/>
              </a:rPr>
              <a:t>framework, transferring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5">
                <a:latin typeface="Calibri"/>
                <a:cs typeface="Calibri"/>
              </a:rPr>
              <a:t>merging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result of </a:t>
            </a:r>
            <a:r>
              <a:rPr dirty="0" sz="1700">
                <a:latin typeface="Calibri"/>
                <a:cs typeface="Calibri"/>
              </a:rPr>
              <a:t>the mapper </a:t>
            </a:r>
            <a:r>
              <a:rPr dirty="0" sz="1700" spc="-5">
                <a:latin typeface="Calibri"/>
                <a:cs typeface="Calibri"/>
              </a:rPr>
              <a:t>outputs, to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reducers 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partitions.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libri"/>
              <a:cs typeface="Calibri"/>
            </a:endParaRPr>
          </a:p>
          <a:p>
            <a:pPr marL="12700" marR="79375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in the </a:t>
            </a:r>
            <a:r>
              <a:rPr dirty="0" sz="1700" spc="-5">
                <a:latin typeface="Calibri"/>
                <a:cs typeface="Calibri"/>
              </a:rPr>
              <a:t>reduce </a:t>
            </a:r>
            <a:r>
              <a:rPr dirty="0" sz="1700">
                <a:latin typeface="Calibri"/>
                <a:cs typeface="Calibri"/>
              </a:rPr>
              <a:t>phase is divided </a:t>
            </a:r>
            <a:r>
              <a:rPr dirty="0" sz="1700" spc="-5">
                <a:latin typeface="Calibri"/>
                <a:cs typeface="Calibri"/>
              </a:rPr>
              <a:t>into </a:t>
            </a:r>
            <a:r>
              <a:rPr dirty="0" sz="1700">
                <a:latin typeface="Calibri"/>
                <a:cs typeface="Calibri"/>
              </a:rPr>
              <a:t>the partitions in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which each </a:t>
            </a:r>
            <a:r>
              <a:rPr dirty="0" sz="1700" spc="-5">
                <a:latin typeface="Calibri"/>
                <a:cs typeface="Calibri"/>
              </a:rPr>
              <a:t>reducer </a:t>
            </a:r>
            <a:r>
              <a:rPr dirty="0" sz="1700" spc="-10">
                <a:latin typeface="Calibri"/>
                <a:cs typeface="Calibri"/>
              </a:rPr>
              <a:t>reads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 spc="-5">
                <a:latin typeface="Calibri"/>
                <a:cs typeface="Calibri"/>
              </a:rPr>
              <a:t>and iterable list of values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associated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with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 </a:t>
            </a:r>
            <a:r>
              <a:rPr dirty="0" sz="1700" spc="-45">
                <a:latin typeface="Calibri"/>
                <a:cs typeface="Calibri"/>
              </a:rPr>
              <a:t>key.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Reducers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emit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zero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or </a:t>
            </a:r>
            <a:r>
              <a:rPr dirty="0" sz="1700" spc="-10">
                <a:latin typeface="Calibri"/>
                <a:cs typeface="Calibri"/>
              </a:rPr>
              <a:t>more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pairs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based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application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logic.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11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59730" cy="1212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setJarByClass()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setOutputKeyClass()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setOutputValueClass() </a:t>
            </a:r>
            <a:r>
              <a:rPr dirty="0" sz="1100">
                <a:latin typeface="Arial MT"/>
                <a:cs typeface="Arial MT"/>
              </a:rPr>
              <a:t>methods </a:t>
            </a:r>
            <a:r>
              <a:rPr dirty="0" sz="1100" spc="-5">
                <a:latin typeface="Arial MT"/>
                <a:cs typeface="Arial MT"/>
              </a:rPr>
              <a:t>apply </a:t>
            </a:r>
            <a:r>
              <a:rPr dirty="0" sz="1100">
                <a:latin typeface="Arial MT"/>
                <a:cs typeface="Arial MT"/>
              </a:rPr>
              <a:t>to both the mapper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01536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setMapOutputKeyClass()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setMapOutputValueClass()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72" y="1153668"/>
              <a:ext cx="6155435" cy="2500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4987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Besides </a:t>
            </a:r>
            <a:r>
              <a:rPr dirty="0" sz="1100">
                <a:latin typeface="Arial MT"/>
                <a:cs typeface="Arial MT"/>
              </a:rPr>
              <a:t>the remaining setters, the </a:t>
            </a:r>
            <a:r>
              <a:rPr dirty="0" sz="1100" spc="-5">
                <a:latin typeface="Arial MT"/>
                <a:cs typeface="Arial MT"/>
              </a:rPr>
              <a:t>submit()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waitForCompletion() </a:t>
            </a:r>
            <a:r>
              <a:rPr dirty="0" sz="1100">
                <a:latin typeface="Arial MT"/>
                <a:cs typeface="Arial MT"/>
              </a:rPr>
              <a:t>methods are how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 </a:t>
            </a:r>
            <a:r>
              <a:rPr dirty="0" sz="1100" spc="-5">
                <a:latin typeface="Arial MT"/>
                <a:cs typeface="Arial MT"/>
              </a:rPr>
              <a:t>launches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driver. </a:t>
            </a:r>
            <a:r>
              <a:rPr dirty="0" sz="1100">
                <a:latin typeface="Arial MT"/>
                <a:cs typeface="Arial MT"/>
              </a:rPr>
              <a:t>The difference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submit() is </a:t>
            </a:r>
            <a:r>
              <a:rPr dirty="0" sz="1100" spc="5">
                <a:latin typeface="Arial MT"/>
                <a:cs typeface="Arial MT"/>
              </a:rPr>
              <a:t>non-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(background)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while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waitForCompletion()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(foreground).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97525" cy="1382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class </a:t>
            </a:r>
            <a:r>
              <a:rPr dirty="0" sz="1100">
                <a:latin typeface="Arial MT"/>
                <a:cs typeface="Arial MT"/>
              </a:rPr>
              <a:t>contains a </a:t>
            </a:r>
            <a:r>
              <a:rPr dirty="0" sz="1100" spc="-5">
                <a:latin typeface="Arial MT"/>
                <a:cs typeface="Arial MT"/>
              </a:rPr>
              <a:t>main </a:t>
            </a:r>
            <a:r>
              <a:rPr dirty="0" sz="1100">
                <a:latin typeface="Arial MT"/>
                <a:cs typeface="Arial MT"/>
              </a:rPr>
              <a:t>method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instantiates a new job and 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set </a:t>
            </a:r>
            <a:r>
              <a:rPr dirty="0" sz="1100" spc="-5">
                <a:latin typeface="Arial MT"/>
                <a:cs typeface="Arial MT"/>
              </a:rPr>
              <a:t>various </a:t>
            </a:r>
            <a:r>
              <a:rPr dirty="0" sz="1100">
                <a:latin typeface="Arial MT"/>
                <a:cs typeface="Arial MT"/>
              </a:rPr>
              <a:t>components of the job configuration (e.g. name of </a:t>
            </a:r>
            <a:r>
              <a:rPr dirty="0" sz="1100" spc="-5">
                <a:latin typeface="Arial MT"/>
                <a:cs typeface="Arial MT"/>
              </a:rPr>
              <a:t>driver, </a:t>
            </a:r>
            <a:r>
              <a:rPr dirty="0" sz="1100">
                <a:latin typeface="Arial MT"/>
                <a:cs typeface="Arial MT"/>
              </a:rPr>
              <a:t> mapper,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reducer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classes;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value)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waitForCompletion()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block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until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returns.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45974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drawback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putting 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code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big main </a:t>
            </a:r>
            <a:r>
              <a:rPr dirty="0" sz="1100">
                <a:latin typeface="Arial MT"/>
                <a:cs typeface="Arial MT"/>
              </a:rPr>
              <a:t>method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programmer</a:t>
            </a:r>
            <a:r>
              <a:rPr dirty="0" sz="1100" spc="254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additional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Fortunately,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work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already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done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see</a:t>
            </a:r>
            <a:r>
              <a:rPr dirty="0" sz="1100" spc="-5">
                <a:latin typeface="Arial MT"/>
                <a:cs typeface="Arial MT"/>
              </a:rPr>
              <a:t> momentarily.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08955" cy="15474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JC-to-MC: </a:t>
            </a:r>
            <a:r>
              <a:rPr dirty="0" sz="1100">
                <a:latin typeface="Arial MT"/>
                <a:cs typeface="Arial MT"/>
              </a:rPr>
              <a:t>show code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order. 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case, show the </a:t>
            </a:r>
            <a:r>
              <a:rPr dirty="0" sz="1100" spc="-10">
                <a:latin typeface="Arial MT"/>
                <a:cs typeface="Arial MT"/>
              </a:rPr>
              <a:t>whole </a:t>
            </a:r>
            <a:r>
              <a:rPr dirty="0" sz="1100" spc="-5">
                <a:latin typeface="Arial MT"/>
                <a:cs typeface="Arial MT"/>
              </a:rPr>
              <a:t>slide </a:t>
            </a:r>
            <a:r>
              <a:rPr dirty="0" sz="1100">
                <a:latin typeface="Arial MT"/>
                <a:cs typeface="Arial MT"/>
              </a:rPr>
              <a:t>first </a:t>
            </a:r>
            <a:r>
              <a:rPr dirty="0" sz="1100" spc="-5">
                <a:latin typeface="Arial MT"/>
                <a:cs typeface="Arial MT"/>
              </a:rPr>
              <a:t>(like you usually </a:t>
            </a:r>
            <a:r>
              <a:rPr dirty="0" sz="1100">
                <a:latin typeface="Arial MT"/>
                <a:cs typeface="Arial MT"/>
              </a:rPr>
              <a:t>do),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 show 1, then show both </a:t>
            </a:r>
            <a:r>
              <a:rPr dirty="0" sz="1100" spc="-5">
                <a:latin typeface="Arial MT"/>
                <a:cs typeface="Arial MT"/>
              </a:rPr>
              <a:t>boxes </a:t>
            </a:r>
            <a:r>
              <a:rPr dirty="0" sz="1100">
                <a:latin typeface="Arial MT"/>
                <a:cs typeface="Arial MT"/>
              </a:rPr>
              <a:t>numbered 2, then show the </a:t>
            </a:r>
            <a:r>
              <a:rPr dirty="0" sz="1100" spc="-10">
                <a:latin typeface="Arial MT"/>
                <a:cs typeface="Arial MT"/>
              </a:rPr>
              <a:t>whole </a:t>
            </a:r>
            <a:r>
              <a:rPr dirty="0" sz="1100" spc="-5">
                <a:latin typeface="Arial MT"/>
                <a:cs typeface="Arial MT"/>
              </a:rPr>
              <a:t>slide </a:t>
            </a:r>
            <a:r>
              <a:rPr dirty="0" sz="1100">
                <a:latin typeface="Arial MT"/>
                <a:cs typeface="Arial MT"/>
              </a:rPr>
              <a:t>again </a:t>
            </a:r>
            <a:r>
              <a:rPr dirty="0" sz="1100" spc="-5">
                <a:latin typeface="Arial MT"/>
                <a:cs typeface="Arial MT"/>
              </a:rPr>
              <a:t>(like you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usually </a:t>
            </a:r>
            <a:r>
              <a:rPr dirty="0" sz="1100">
                <a:latin typeface="Arial MT"/>
                <a:cs typeface="Arial MT"/>
              </a:rPr>
              <a:t>do).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15113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Using ToolRunner allows you </a:t>
            </a:r>
            <a:r>
              <a:rPr dirty="0" sz="1100">
                <a:latin typeface="Arial MT"/>
                <a:cs typeface="Arial MT"/>
              </a:rPr>
              <a:t>to make use of the GenericOptionsParser to pass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options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10">
                <a:latin typeface="Arial MT"/>
                <a:cs typeface="Arial MT"/>
              </a:rPr>
              <a:t>well </a:t>
            </a:r>
            <a:r>
              <a:rPr dirty="0" sz="1100">
                <a:latin typeface="Arial MT"/>
                <a:cs typeface="Arial MT"/>
              </a:rPr>
              <a:t>as command-line arguments to </a:t>
            </a:r>
            <a:r>
              <a:rPr dirty="0" sz="1100" spc="-5">
                <a:latin typeface="Arial MT"/>
                <a:cs typeface="Arial MT"/>
              </a:rPr>
              <a:t>your driver.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imposes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trivial </a:t>
            </a:r>
            <a:r>
              <a:rPr dirty="0" sz="1100">
                <a:latin typeface="Arial MT"/>
                <a:cs typeface="Arial MT"/>
              </a:rPr>
              <a:t> modification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previous driver </a:t>
            </a:r>
            <a:r>
              <a:rPr dirty="0" sz="1100">
                <a:latin typeface="Arial MT"/>
                <a:cs typeface="Arial MT"/>
              </a:rPr>
              <a:t>implementation (by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run method and </a:t>
            </a:r>
            <a:r>
              <a:rPr dirty="0" sz="1100" spc="-5">
                <a:latin typeface="Arial MT"/>
                <a:cs typeface="Arial MT"/>
              </a:rPr>
              <a:t>main </a:t>
            </a:r>
            <a:r>
              <a:rPr dirty="0" sz="1100">
                <a:latin typeface="Arial MT"/>
                <a:cs typeface="Arial MT"/>
              </a:rPr>
              <a:t> method that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run),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 </a:t>
            </a:r>
            <a:r>
              <a:rPr dirty="0" sz="1100" spc="-5">
                <a:latin typeface="Arial MT"/>
                <a:cs typeface="Arial MT"/>
              </a:rPr>
              <a:t>it gives </a:t>
            </a:r>
            <a:r>
              <a:rPr dirty="0" sz="1100">
                <a:latin typeface="Arial MT"/>
                <a:cs typeface="Arial MT"/>
              </a:rPr>
              <a:t>us a huge payoff. </a:t>
            </a:r>
            <a:r>
              <a:rPr dirty="0" sz="1100" spc="-5">
                <a:latin typeface="Arial MT"/>
                <a:cs typeface="Arial MT"/>
              </a:rPr>
              <a:t>Now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can pass configuration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XML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directly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46420" cy="1223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1130">
              <a:lnSpc>
                <a:spcPct val="1008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parameters.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related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related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Mapreduce.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2700" marR="5080" indent="38100">
              <a:lnSpc>
                <a:spcPct val="101000"/>
              </a:lnSpc>
            </a:pP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slide above shows </a:t>
            </a:r>
            <a:r>
              <a:rPr dirty="0" sz="1100">
                <a:latin typeface="Arial MT"/>
                <a:cs typeface="Arial MT"/>
              </a:rPr>
              <a:t>the order </a:t>
            </a:r>
            <a:r>
              <a:rPr dirty="0" sz="1100" spc="-5">
                <a:latin typeface="Arial MT"/>
                <a:cs typeface="Arial MT"/>
              </a:rPr>
              <a:t>in which </a:t>
            </a:r>
            <a:r>
              <a:rPr dirty="0" sz="1100">
                <a:latin typeface="Arial MT"/>
                <a:cs typeface="Arial MT"/>
              </a:rPr>
              <a:t>the parameters are defined and </a:t>
            </a:r>
            <a:r>
              <a:rPr dirty="0" sz="1100" spc="-5">
                <a:latin typeface="Arial MT"/>
                <a:cs typeface="Arial MT"/>
              </a:rPr>
              <a:t>overwritten. As </a:t>
            </a:r>
            <a:r>
              <a:rPr dirty="0" sz="1100">
                <a:latin typeface="Arial MT"/>
                <a:cs typeface="Arial MT"/>
              </a:rPr>
              <a:t> seen,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place</a:t>
            </a:r>
            <a:r>
              <a:rPr dirty="0" sz="1100">
                <a:latin typeface="Arial MT"/>
                <a:cs typeface="Arial MT"/>
              </a:rPr>
              <a:t> 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5">
                <a:latin typeface="Arial MT"/>
                <a:cs typeface="Arial MT"/>
              </a:rPr>
              <a:t> 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hadoop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itself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inside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jar files. The </a:t>
            </a:r>
            <a:r>
              <a:rPr dirty="0" sz="1100" spc="-5">
                <a:latin typeface="Arial MT"/>
                <a:cs typeface="Arial MT"/>
              </a:rPr>
              <a:t>last place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define the configuration parameters before the job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itself.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39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14696"/>
            <a:ext cx="5383530" cy="2232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Congratulations!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>
                <a:latin typeface="Arial MT"/>
                <a:cs typeface="Arial MT"/>
              </a:rPr>
              <a:t> completed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Four.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>
                <a:latin typeface="Arial MT"/>
                <a:cs typeface="Arial MT"/>
              </a:rPr>
              <a:t> now 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able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Identify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correct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environment.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Understand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Writable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conversion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order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manipulate</a:t>
            </a:r>
            <a:r>
              <a:rPr dirty="0" sz="1100">
                <a:latin typeface="Arial MT"/>
                <a:cs typeface="Arial MT"/>
              </a:rPr>
              <a:t> data.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32384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know that each mapper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assigned 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complete </a:t>
            </a:r>
            <a:r>
              <a:rPr dirty="0" sz="1100" spc="-5">
                <a:latin typeface="Arial MT"/>
                <a:cs typeface="Arial MT"/>
              </a:rPr>
              <a:t>input split, </a:t>
            </a:r>
            <a:r>
              <a:rPr dirty="0" sz="1100">
                <a:latin typeface="Arial MT"/>
                <a:cs typeface="Arial MT"/>
              </a:rPr>
              <a:t>and each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 processes 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record and each reducer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assigned one or more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partitions, </a:t>
            </a:r>
            <a:r>
              <a:rPr dirty="0" sz="1100">
                <a:latin typeface="Arial MT"/>
                <a:cs typeface="Arial MT"/>
              </a:rPr>
              <a:t>and each reducer method processes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records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those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ToolRunner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>
                <a:latin typeface="Arial MT"/>
                <a:cs typeface="Arial MT"/>
              </a:rPr>
              <a:t> code.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next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60" y="2477920"/>
            <a:ext cx="5181600" cy="14476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40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03114"/>
            <a:ext cx="4020185" cy="3854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100" spc="-5">
                <a:latin typeface="Arial MT"/>
                <a:cs typeface="Arial MT"/>
              </a:rPr>
              <a:t>Manage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  </a:t>
            </a:r>
            <a:r>
              <a:rPr dirty="0" sz="1100" spc="-5">
                <a:latin typeface="Arial MT"/>
                <a:cs typeface="Arial MT"/>
              </a:rPr>
              <a:t>Managing,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Monitoring,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0553" y="360934"/>
            <a:ext cx="34588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Jobs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991" y="2698879"/>
            <a:ext cx="4572619" cy="9904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8670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Welcome to Lesson 5. In </a:t>
            </a:r>
            <a:r>
              <a:rPr dirty="0" sz="1100" spc="-5">
                <a:latin typeface="Arial MT"/>
                <a:cs typeface="Arial MT"/>
              </a:rPr>
              <a:t>this lesson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work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counters, use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MCS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 </a:t>
            </a:r>
            <a:r>
              <a:rPr dirty="0" sz="1100">
                <a:latin typeface="Arial MT"/>
                <a:cs typeface="Arial MT"/>
              </a:rPr>
              <a:t>jobs.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manage an </a:t>
            </a:r>
            <a:r>
              <a:rPr dirty="0" sz="1100" spc="-5">
                <a:latin typeface="Arial MT"/>
                <a:cs typeface="Arial MT"/>
              </a:rPr>
              <a:t>display </a:t>
            </a:r>
            <a:r>
              <a:rPr dirty="0" sz="1100">
                <a:latin typeface="Arial MT"/>
                <a:cs typeface="Arial MT"/>
              </a:rPr>
              <a:t>jobs, </a:t>
            </a:r>
            <a:r>
              <a:rPr dirty="0" sz="1100" spc="-5">
                <a:latin typeface="Arial MT"/>
                <a:cs typeface="Arial MT"/>
              </a:rPr>
              <a:t>history, </a:t>
            </a:r>
            <a:r>
              <a:rPr dirty="0" sz="1100">
                <a:latin typeface="Arial MT"/>
                <a:cs typeface="Arial MT"/>
              </a:rPr>
              <a:t>and logs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 </a:t>
            </a:r>
            <a:r>
              <a:rPr dirty="0" sz="1100" spc="-5">
                <a:latin typeface="Arial MT"/>
                <a:cs typeface="Arial MT"/>
              </a:rPr>
              <a:t>line </a:t>
            </a:r>
            <a:r>
              <a:rPr dirty="0" sz="1100">
                <a:latin typeface="Arial MT"/>
                <a:cs typeface="Arial MT"/>
              </a:rPr>
              <a:t>interface.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write unit </a:t>
            </a:r>
            <a:r>
              <a:rPr dirty="0" sz="1100">
                <a:latin typeface="Arial MT"/>
                <a:cs typeface="Arial MT"/>
              </a:rPr>
              <a:t>tests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032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520"/>
            <a:ext cx="5594350" cy="2876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905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Calibri"/>
                <a:cs typeface="Calibri"/>
              </a:rPr>
              <a:t>Recall </a:t>
            </a:r>
            <a:r>
              <a:rPr dirty="0" sz="1700" spc="-5">
                <a:latin typeface="Calibri"/>
                <a:cs typeface="Calibri"/>
              </a:rPr>
              <a:t>that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>
                <a:latin typeface="Calibri"/>
                <a:cs typeface="Calibri"/>
              </a:rPr>
              <a:t>model is based </a:t>
            </a:r>
            <a:r>
              <a:rPr dirty="0" sz="1700" spc="-5">
                <a:latin typeface="Calibri"/>
                <a:cs typeface="Calibri"/>
              </a:rPr>
              <a:t>on sending </a:t>
            </a:r>
            <a:r>
              <a:rPr dirty="0" sz="1700" spc="-10">
                <a:latin typeface="Calibri"/>
                <a:cs typeface="Calibri"/>
              </a:rPr>
              <a:t>compute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where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resides.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700" spc="-30">
                <a:latin typeface="Calibri"/>
                <a:cs typeface="Calibri"/>
              </a:rPr>
              <a:t>We </a:t>
            </a:r>
            <a:r>
              <a:rPr dirty="0" sz="1700">
                <a:latin typeface="Calibri"/>
                <a:cs typeface="Calibri"/>
              </a:rPr>
              <a:t>collect </a:t>
            </a:r>
            <a:r>
              <a:rPr dirty="0" sz="1700" spc="-5">
                <a:latin typeface="Calibri"/>
                <a:cs typeface="Calibri"/>
              </a:rPr>
              <a:t>source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 spc="-5">
                <a:latin typeface="Calibri"/>
                <a:cs typeface="Calibri"/>
              </a:rPr>
              <a:t>on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Hadoop </a:t>
            </a:r>
            <a:r>
              <a:rPr dirty="0" sz="1700" spc="-20">
                <a:latin typeface="Calibri"/>
                <a:cs typeface="Calibri"/>
              </a:rPr>
              <a:t>cluster, </a:t>
            </a:r>
            <a:r>
              <a:rPr dirty="0" sz="1700">
                <a:latin typeface="Calibri"/>
                <a:cs typeface="Calibri"/>
              </a:rPr>
              <a:t>either </a:t>
            </a:r>
            <a:r>
              <a:rPr dirty="0" sz="1700" spc="-5">
                <a:latin typeface="Calibri"/>
                <a:cs typeface="Calibri"/>
              </a:rPr>
              <a:t>by </a:t>
            </a:r>
            <a:r>
              <a:rPr dirty="0" sz="1700">
                <a:latin typeface="Calibri"/>
                <a:cs typeface="Calibri"/>
              </a:rPr>
              <a:t>bulk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copying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in, </a:t>
            </a:r>
            <a:r>
              <a:rPr dirty="0" sz="1700" spc="-5">
                <a:latin typeface="Calibri"/>
                <a:cs typeface="Calibri"/>
              </a:rPr>
              <a:t>or </a:t>
            </a:r>
            <a:r>
              <a:rPr dirty="0" sz="1700" spc="-10">
                <a:latin typeface="Calibri"/>
                <a:cs typeface="Calibri"/>
              </a:rPr>
              <a:t>better yet, </a:t>
            </a:r>
            <a:r>
              <a:rPr dirty="0" sz="1700" spc="-5">
                <a:latin typeface="Calibri"/>
                <a:cs typeface="Calibri"/>
              </a:rPr>
              <a:t>by simply </a:t>
            </a:r>
            <a:r>
              <a:rPr dirty="0" sz="1700">
                <a:latin typeface="Calibri"/>
                <a:cs typeface="Calibri"/>
              </a:rPr>
              <a:t>accumulating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cluster </a:t>
            </a:r>
            <a:r>
              <a:rPr dirty="0" sz="1700" spc="-10">
                <a:latin typeface="Calibri"/>
                <a:cs typeface="Calibri"/>
              </a:rPr>
              <a:t>over </a:t>
            </a:r>
            <a:r>
              <a:rPr dirty="0" sz="1700">
                <a:latin typeface="Calibri"/>
                <a:cs typeface="Calibri"/>
              </a:rPr>
              <a:t>time. When </a:t>
            </a:r>
            <a:r>
              <a:rPr dirty="0" sz="1700" spc="-5">
                <a:latin typeface="Calibri"/>
                <a:cs typeface="Calibri"/>
              </a:rPr>
              <a:t>we </a:t>
            </a:r>
            <a:r>
              <a:rPr dirty="0" sz="1700">
                <a:latin typeface="Calibri"/>
                <a:cs typeface="Calibri"/>
              </a:rPr>
              <a:t>kick </a:t>
            </a:r>
            <a:r>
              <a:rPr dirty="0" sz="1700" spc="-10">
                <a:latin typeface="Calibri"/>
                <a:cs typeface="Calibri"/>
              </a:rPr>
              <a:t>off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>
                <a:latin typeface="Calibri"/>
                <a:cs typeface="Calibri"/>
              </a:rPr>
              <a:t>job,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Hadoop sends map and </a:t>
            </a:r>
            <a:r>
              <a:rPr dirty="0" sz="1700" spc="-5">
                <a:latin typeface="Calibri"/>
                <a:cs typeface="Calibri"/>
              </a:rPr>
              <a:t>reduce tasks to </a:t>
            </a:r>
            <a:r>
              <a:rPr dirty="0" sz="1700" spc="-10">
                <a:latin typeface="Calibri"/>
                <a:cs typeface="Calibri"/>
              </a:rPr>
              <a:t>appropriate </a:t>
            </a:r>
            <a:r>
              <a:rPr dirty="0" sz="1700" spc="-5">
                <a:latin typeface="Calibri"/>
                <a:cs typeface="Calibri"/>
              </a:rPr>
              <a:t>servers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20">
                <a:latin typeface="Calibri"/>
                <a:cs typeface="Calibri"/>
              </a:rPr>
              <a:t>cluster, </a:t>
            </a:r>
            <a:r>
              <a:rPr dirty="0" sz="1700">
                <a:latin typeface="Calibri"/>
                <a:cs typeface="Calibri"/>
              </a:rPr>
              <a:t>and the </a:t>
            </a:r>
            <a:r>
              <a:rPr dirty="0" sz="1700" spc="-10">
                <a:latin typeface="Calibri"/>
                <a:cs typeface="Calibri"/>
              </a:rPr>
              <a:t>framework </a:t>
            </a:r>
            <a:r>
              <a:rPr dirty="0" sz="1700" spc="-5">
                <a:latin typeface="Calibri"/>
                <a:cs typeface="Calibri"/>
              </a:rPr>
              <a:t>manages </a:t>
            </a:r>
            <a:r>
              <a:rPr dirty="0" sz="1700">
                <a:latin typeface="Calibri"/>
                <a:cs typeface="Calibri"/>
              </a:rPr>
              <a:t>all the </a:t>
            </a:r>
            <a:r>
              <a:rPr dirty="0" sz="1700" spc="-5">
                <a:latin typeface="Calibri"/>
                <a:cs typeface="Calibri"/>
              </a:rPr>
              <a:t>details of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 spc="-5">
                <a:latin typeface="Calibri"/>
                <a:cs typeface="Calibri"/>
              </a:rPr>
              <a:t> passing between </a:t>
            </a:r>
            <a:r>
              <a:rPr dirty="0" sz="1700">
                <a:latin typeface="Calibri"/>
                <a:cs typeface="Calibri"/>
              </a:rPr>
              <a:t>nodes. </a:t>
            </a:r>
            <a:r>
              <a:rPr dirty="0" sz="1700" spc="-5">
                <a:latin typeface="Calibri"/>
                <a:cs typeface="Calibri"/>
              </a:rPr>
              <a:t>Much 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compute </a:t>
            </a:r>
            <a:r>
              <a:rPr dirty="0" sz="1700">
                <a:latin typeface="Calibri"/>
                <a:cs typeface="Calibri"/>
              </a:rPr>
              <a:t>happens </a:t>
            </a:r>
            <a:r>
              <a:rPr dirty="0" sz="1700" spc="-5">
                <a:latin typeface="Calibri"/>
                <a:cs typeface="Calibri"/>
              </a:rPr>
              <a:t>on </a:t>
            </a:r>
            <a:r>
              <a:rPr dirty="0" sz="1700">
                <a:latin typeface="Calibri"/>
                <a:cs typeface="Calibri"/>
              </a:rPr>
              <a:t> nodes with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 spc="-5">
                <a:latin typeface="Calibri"/>
                <a:cs typeface="Calibri"/>
              </a:rPr>
              <a:t>on local disks, </a:t>
            </a:r>
            <a:r>
              <a:rPr dirty="0" sz="1700">
                <a:latin typeface="Calibri"/>
                <a:cs typeface="Calibri"/>
              </a:rPr>
              <a:t>which </a:t>
            </a:r>
            <a:r>
              <a:rPr dirty="0" sz="1700" spc="-5">
                <a:latin typeface="Calibri"/>
                <a:cs typeface="Calibri"/>
              </a:rPr>
              <a:t>minimizes network </a:t>
            </a:r>
            <a:r>
              <a:rPr dirty="0" sz="1700" spc="-10">
                <a:latin typeface="Calibri"/>
                <a:cs typeface="Calibri"/>
              </a:rPr>
              <a:t>traffic.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Once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completed,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can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read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back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result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from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cluster.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169227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begin by working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4100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94960" cy="1882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categories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Hadoop: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job,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built-in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validate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that: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correct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bytes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>
                <a:latin typeface="Arial MT"/>
                <a:cs typeface="Arial MT"/>
              </a:rPr>
              <a:t> read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correct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successfully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ran</a:t>
            </a:r>
            <a:endParaRPr sz="1100">
              <a:latin typeface="Arial MT"/>
              <a:cs typeface="Arial MT"/>
            </a:endParaRPr>
          </a:p>
          <a:p>
            <a:pPr marL="193675" marR="124460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memory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consumed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appropriate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nodes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correct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>
                <a:latin typeface="Arial MT"/>
                <a:cs typeface="Arial MT"/>
              </a:rPr>
              <a:t> read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written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9367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You 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application.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20">
                <a:latin typeface="Arial MT"/>
                <a:cs typeface="Arial MT"/>
              </a:rPr>
              <a:t>We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4100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25135" cy="17316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FILE_BYTES_WRITTEN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incremented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byte written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 </a:t>
            </a:r>
            <a:r>
              <a:rPr dirty="0" sz="1100">
                <a:latin typeface="Arial MT"/>
                <a:cs typeface="Arial MT"/>
              </a:rPr>
              <a:t>These </a:t>
            </a:r>
            <a:r>
              <a:rPr dirty="0" sz="1100" spc="-5">
                <a:latin typeface="Arial MT"/>
                <a:cs typeface="Arial MT"/>
              </a:rPr>
              <a:t>writes </a:t>
            </a:r>
            <a:r>
              <a:rPr dirty="0" sz="1100">
                <a:latin typeface="Arial MT"/>
                <a:cs typeface="Arial MT"/>
              </a:rPr>
              <a:t>occur </a:t>
            </a:r>
            <a:r>
              <a:rPr dirty="0" sz="1100" spc="-5">
                <a:latin typeface="Arial MT"/>
                <a:cs typeface="Arial MT"/>
              </a:rPr>
              <a:t>during </a:t>
            </a:r>
            <a:r>
              <a:rPr dirty="0" sz="1100">
                <a:latin typeface="Arial MT"/>
                <a:cs typeface="Arial MT"/>
              </a:rPr>
              <a:t>the map phase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the mappers </a:t>
            </a:r>
            <a:r>
              <a:rPr dirty="0" sz="1100" spc="-5">
                <a:latin typeface="Arial MT"/>
                <a:cs typeface="Arial MT"/>
              </a:rPr>
              <a:t>write their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local file system. </a:t>
            </a:r>
            <a:r>
              <a:rPr dirty="0" sz="1100">
                <a:latin typeface="Arial MT"/>
                <a:cs typeface="Arial MT"/>
              </a:rPr>
              <a:t>They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occur </a:t>
            </a:r>
            <a:r>
              <a:rPr dirty="0" sz="1100" spc="-5">
                <a:latin typeface="Arial MT"/>
                <a:cs typeface="Arial MT"/>
              </a:rPr>
              <a:t>during </a:t>
            </a:r>
            <a:r>
              <a:rPr dirty="0" sz="1100">
                <a:latin typeface="Arial MT"/>
                <a:cs typeface="Arial MT"/>
              </a:rPr>
              <a:t>the shuffle phase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spill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5">
                <a:latin typeface="Arial MT"/>
                <a:cs typeface="Arial MT"/>
              </a:rPr>
              <a:t> their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>
                <a:latin typeface="Arial MT"/>
                <a:cs typeface="Arial MT"/>
              </a:rPr>
              <a:t> disks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while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sorting.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1333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off-the-shelf Hadoop </a:t>
            </a:r>
            <a:r>
              <a:rPr dirty="0" sz="1100">
                <a:latin typeface="Arial MT"/>
                <a:cs typeface="Arial MT"/>
              </a:rPr>
              <a:t>counters that correspond to </a:t>
            </a:r>
            <a:r>
              <a:rPr dirty="0" sz="1100" spc="-5">
                <a:latin typeface="Arial MT"/>
                <a:cs typeface="Arial MT"/>
              </a:rPr>
              <a:t>MAPRFS_BYTES_READ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MAPRFS_BYTES_WRITTEN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HDFS_BYTES_READ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HDFS_BYTES_WRITTEN.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10">
                <a:latin typeface="Arial MT"/>
                <a:cs typeface="Arial MT"/>
              </a:rPr>
              <a:t> 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depend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algorithm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70855" cy="2896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table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>
                <a:latin typeface="Arial MT"/>
                <a:cs typeface="Arial MT"/>
              </a:rPr>
              <a:t> describes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apply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jobs.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4604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DATA_LOCAL_MAPS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>
                <a:latin typeface="Arial MT"/>
                <a:cs typeface="Arial MT"/>
              </a:rPr>
              <a:t> systems.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Optimally, all </a:t>
            </a:r>
            <a:r>
              <a:rPr dirty="0" sz="1100">
                <a:latin typeface="Arial MT"/>
                <a:cs typeface="Arial MT"/>
              </a:rPr>
              <a:t>the map tasks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-5">
                <a:latin typeface="Arial MT"/>
                <a:cs typeface="Arial MT"/>
              </a:rPr>
              <a:t>local </a:t>
            </a:r>
            <a:r>
              <a:rPr dirty="0" sz="1100">
                <a:latin typeface="Arial MT"/>
                <a:cs typeface="Arial MT"/>
              </a:rPr>
              <a:t>data to </a:t>
            </a:r>
            <a:r>
              <a:rPr dirty="0" sz="1100" spc="-5">
                <a:latin typeface="Arial MT"/>
                <a:cs typeface="Arial MT"/>
              </a:rPr>
              <a:t>exploit locality </a:t>
            </a:r>
            <a:r>
              <a:rPr dirty="0" sz="1100">
                <a:latin typeface="Arial MT"/>
                <a:cs typeface="Arial MT"/>
              </a:rPr>
              <a:t>of reference, but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isn’t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always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possible.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99695">
              <a:lnSpc>
                <a:spcPct val="1012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FALLOW_SLOTS_MILLIS_MAPS indicates </a:t>
            </a:r>
            <a:r>
              <a:rPr dirty="0" sz="1100">
                <a:latin typeface="Arial MT"/>
                <a:cs typeface="Arial MT"/>
              </a:rPr>
              <a:t>how much </a:t>
            </a:r>
            <a:r>
              <a:rPr dirty="0" sz="1100" spc="-5">
                <a:latin typeface="Arial MT"/>
                <a:cs typeface="Arial MT"/>
              </a:rPr>
              <a:t>time </a:t>
            </a:r>
            <a:r>
              <a:rPr dirty="0" sz="1100">
                <a:latin typeface="Arial MT"/>
                <a:cs typeface="Arial MT"/>
              </a:rPr>
              <a:t>map tasks </a:t>
            </a:r>
            <a:r>
              <a:rPr dirty="0" sz="1100" spc="-10">
                <a:latin typeface="Arial MT"/>
                <a:cs typeface="Arial MT"/>
              </a:rPr>
              <a:t>wait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after the </a:t>
            </a:r>
            <a:r>
              <a:rPr dirty="0" sz="1100" spc="-5">
                <a:latin typeface="Arial MT"/>
                <a:cs typeface="Arial MT"/>
              </a:rPr>
              <a:t>slots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reserved </a:t>
            </a:r>
            <a:r>
              <a:rPr dirty="0" sz="1100">
                <a:latin typeface="Arial MT"/>
                <a:cs typeface="Arial MT"/>
              </a:rPr>
              <a:t>but before the map tasks </a:t>
            </a:r>
            <a:r>
              <a:rPr dirty="0" sz="1100" spc="-5">
                <a:latin typeface="Arial MT"/>
                <a:cs typeface="Arial MT"/>
              </a:rPr>
              <a:t>execute. </a:t>
            </a:r>
            <a:r>
              <a:rPr dirty="0" sz="1100">
                <a:latin typeface="Arial MT"/>
                <a:cs typeface="Arial MT"/>
              </a:rPr>
              <a:t>A high number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possible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mismatch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between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slots configured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many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actually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2700" marR="3683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SLOTS_MILLIS_* </a:t>
            </a:r>
            <a:r>
              <a:rPr dirty="0" sz="1100">
                <a:latin typeface="Arial MT"/>
                <a:cs typeface="Arial MT"/>
              </a:rPr>
              <a:t>counters show how much </a:t>
            </a:r>
            <a:r>
              <a:rPr dirty="0" sz="1100" spc="-5">
                <a:latin typeface="Arial MT"/>
                <a:cs typeface="Arial MT"/>
              </a:rPr>
              <a:t>time in milliseconds expired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wall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clock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TOTAL_LAUNCHED_MAPS </a:t>
            </a:r>
            <a:r>
              <a:rPr dirty="0" sz="1100">
                <a:latin typeface="Arial MT"/>
                <a:cs typeface="Arial MT"/>
              </a:rPr>
              <a:t>counter defines how many map tasks </a:t>
            </a:r>
            <a:r>
              <a:rPr dirty="0" sz="1100" spc="-5">
                <a:latin typeface="Arial MT"/>
                <a:cs typeface="Arial MT"/>
              </a:rPr>
              <a:t>were launched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job, </a:t>
            </a:r>
            <a:r>
              <a:rPr dirty="0" sz="1100" spc="-5">
                <a:latin typeface="Arial MT"/>
                <a:cs typeface="Arial MT"/>
              </a:rPr>
              <a:t>including </a:t>
            </a:r>
            <a:r>
              <a:rPr dirty="0" sz="1100">
                <a:latin typeface="Arial MT"/>
                <a:cs typeface="Arial MT"/>
              </a:rPr>
              <a:t>failed tasks. </a:t>
            </a:r>
            <a:r>
              <a:rPr dirty="0" sz="1100" spc="-5">
                <a:latin typeface="Arial MT"/>
                <a:cs typeface="Arial MT"/>
              </a:rPr>
              <a:t>Optimally, this </a:t>
            </a:r>
            <a:r>
              <a:rPr dirty="0" sz="1100">
                <a:latin typeface="Arial MT"/>
                <a:cs typeface="Arial MT"/>
              </a:rPr>
              <a:t>number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same as the number of </a:t>
            </a:r>
            <a:r>
              <a:rPr dirty="0" sz="1100" spc="-5">
                <a:latin typeface="Arial MT"/>
                <a:cs typeface="Arial MT"/>
              </a:rPr>
              <a:t>splits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126" y="1153668"/>
              <a:ext cx="60980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37175" cy="2570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3845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COMBINE_*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show 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optional</a:t>
            </a:r>
            <a:r>
              <a:rPr dirty="0" sz="1100">
                <a:latin typeface="Arial MT"/>
                <a:cs typeface="Arial MT"/>
              </a:rPr>
              <a:t> combiner.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don’t </a:t>
            </a:r>
            <a:r>
              <a:rPr dirty="0" sz="1100">
                <a:latin typeface="Arial MT"/>
                <a:cs typeface="Arial MT"/>
              </a:rPr>
              <a:t>specify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counters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0.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1493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statistics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gathered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/proc/cpuinfo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indicate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much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spent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executing</a:t>
            </a:r>
            <a:r>
              <a:rPr dirty="0" sz="1100">
                <a:latin typeface="Arial MT"/>
                <a:cs typeface="Arial MT"/>
              </a:rPr>
              <a:t> 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 marR="238061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garbage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collection</a:t>
            </a:r>
            <a:r>
              <a:rPr dirty="0" sz="1100">
                <a:latin typeface="Arial MT"/>
                <a:cs typeface="Arial MT"/>
              </a:rPr>
              <a:t> counter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GarbageCollectorMXBean.getCollectionTime().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MAP*RECORDS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incremented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every</a:t>
            </a:r>
            <a:r>
              <a:rPr dirty="0" sz="1100">
                <a:latin typeface="Arial MT"/>
                <a:cs typeface="Arial MT"/>
              </a:rPr>
              <a:t> successful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mappers. </a:t>
            </a:r>
            <a:r>
              <a:rPr dirty="0" sz="1100" spc="-5">
                <a:latin typeface="Arial MT"/>
                <a:cs typeface="Arial MT"/>
              </a:rPr>
              <a:t>Records </a:t>
            </a:r>
            <a:r>
              <a:rPr dirty="0" sz="1100">
                <a:latin typeface="Arial MT"/>
                <a:cs typeface="Arial MT"/>
              </a:rPr>
              <a:t>that the map tasks failed to read or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are not </a:t>
            </a:r>
            <a:r>
              <a:rPr dirty="0" sz="1100" spc="-5">
                <a:latin typeface="Arial MT"/>
                <a:cs typeface="Arial MT"/>
              </a:rPr>
              <a:t>included in </a:t>
            </a:r>
            <a:r>
              <a:rPr dirty="0" sz="1100">
                <a:latin typeface="Arial MT"/>
                <a:cs typeface="Arial MT"/>
              </a:rPr>
              <a:t> these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107950">
              <a:lnSpc>
                <a:spcPct val="1026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PHYSICAL_MEMORY_BYTES </a:t>
            </a:r>
            <a:r>
              <a:rPr dirty="0" sz="1100">
                <a:latin typeface="Arial MT"/>
                <a:cs typeface="Arial MT"/>
              </a:rPr>
              <a:t>statistics are gathered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/proc/meminfo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RAM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(not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swap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space)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consumed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25465" cy="40932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94945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REDUCE_INPUT_GROUPS </a:t>
            </a:r>
            <a:r>
              <a:rPr dirty="0" sz="1100">
                <a:latin typeface="Arial MT"/>
                <a:cs typeface="Arial MT"/>
              </a:rPr>
              <a:t>counter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incremented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unique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>
                <a:latin typeface="Arial MT"/>
                <a:cs typeface="Arial MT"/>
              </a:rPr>
              <a:t> 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equal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25336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REDUCE*RECORDS </a:t>
            </a:r>
            <a:r>
              <a:rPr dirty="0" sz="1100">
                <a:latin typeface="Arial MT"/>
                <a:cs typeface="Arial MT"/>
              </a:rPr>
              <a:t>counters </a:t>
            </a:r>
            <a:r>
              <a:rPr dirty="0" sz="1100" spc="-5">
                <a:latin typeface="Arial MT"/>
                <a:cs typeface="Arial MT"/>
              </a:rPr>
              <a:t>indicate </a:t>
            </a:r>
            <a:r>
              <a:rPr dirty="0" sz="1100">
                <a:latin typeface="Arial MT"/>
                <a:cs typeface="Arial MT"/>
              </a:rPr>
              <a:t>how many records </a:t>
            </a:r>
            <a:r>
              <a:rPr dirty="0" sz="1100" spc="-5">
                <a:latin typeface="Arial MT"/>
                <a:cs typeface="Arial MT"/>
              </a:rPr>
              <a:t>were </a:t>
            </a:r>
            <a:r>
              <a:rPr dirty="0" sz="1100">
                <a:latin typeface="Arial MT"/>
                <a:cs typeface="Arial MT"/>
              </a:rPr>
              <a:t>successfully read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 </a:t>
            </a:r>
            <a:r>
              <a:rPr dirty="0" sz="1100">
                <a:latin typeface="Arial MT"/>
                <a:cs typeface="Arial MT"/>
              </a:rPr>
              <a:t>by the reducers.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record counter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be equal to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MAP_OUTPUT_RECORDS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REDUCE_SHUFFLE_BYTES </a:t>
            </a:r>
            <a:r>
              <a:rPr dirty="0" sz="1100">
                <a:latin typeface="Arial MT"/>
                <a:cs typeface="Arial MT"/>
              </a:rPr>
              <a:t>counter </a:t>
            </a:r>
            <a:r>
              <a:rPr dirty="0" sz="1100" spc="-5">
                <a:latin typeface="Arial MT"/>
                <a:cs typeface="Arial MT"/>
              </a:rPr>
              <a:t>indicates </a:t>
            </a:r>
            <a:r>
              <a:rPr dirty="0" sz="1100">
                <a:latin typeface="Arial MT"/>
                <a:cs typeface="Arial MT"/>
              </a:rPr>
              <a:t>how many </a:t>
            </a:r>
            <a:r>
              <a:rPr dirty="0" sz="1100" spc="-5">
                <a:latin typeface="Arial MT"/>
                <a:cs typeface="Arial MT"/>
              </a:rPr>
              <a:t>bytes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intermediate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transferred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Higher</a:t>
            </a:r>
            <a:r>
              <a:rPr dirty="0" sz="1100">
                <a:latin typeface="Arial MT"/>
                <a:cs typeface="Arial MT"/>
              </a:rPr>
              <a:t> numbers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job go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slower </a:t>
            </a:r>
            <a:r>
              <a:rPr dirty="0" sz="1100">
                <a:latin typeface="Arial MT"/>
                <a:cs typeface="Arial MT"/>
              </a:rPr>
              <a:t>as the shuffle process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primary </a:t>
            </a:r>
            <a:r>
              <a:rPr dirty="0" sz="1100" spc="-5">
                <a:latin typeface="Arial MT"/>
                <a:cs typeface="Arial MT"/>
              </a:rPr>
              <a:t>network </a:t>
            </a:r>
            <a:r>
              <a:rPr dirty="0" sz="1100">
                <a:latin typeface="Arial MT"/>
                <a:cs typeface="Arial MT"/>
              </a:rPr>
              <a:t>consumer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19875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SPILLED_RECORDS </a:t>
            </a:r>
            <a:r>
              <a:rPr dirty="0" sz="1100">
                <a:latin typeface="Arial MT"/>
                <a:cs typeface="Arial MT"/>
              </a:rPr>
              <a:t>counter </a:t>
            </a:r>
            <a:r>
              <a:rPr dirty="0" sz="1100" spc="-5">
                <a:latin typeface="Arial MT"/>
                <a:cs typeface="Arial MT"/>
              </a:rPr>
              <a:t>indicates </a:t>
            </a:r>
            <a:r>
              <a:rPr dirty="0" sz="1100">
                <a:latin typeface="Arial MT"/>
                <a:cs typeface="Arial MT"/>
              </a:rPr>
              <a:t>how much data the map and reduce tasks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wrote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(spilled)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disk when </a:t>
            </a:r>
            <a:r>
              <a:rPr dirty="0" sz="1100">
                <a:latin typeface="Arial MT"/>
                <a:cs typeface="Arial MT"/>
              </a:rPr>
              <a:t>processing the records. </a:t>
            </a:r>
            <a:r>
              <a:rPr dirty="0" sz="1100" spc="-5">
                <a:latin typeface="Arial MT"/>
                <a:cs typeface="Arial MT"/>
              </a:rPr>
              <a:t>Higher </a:t>
            </a:r>
            <a:r>
              <a:rPr dirty="0" sz="1100">
                <a:latin typeface="Arial MT"/>
                <a:cs typeface="Arial MT"/>
              </a:rPr>
              <a:t>numbers here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make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slower.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237490">
              <a:lnSpc>
                <a:spcPct val="1026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SPLIT_RAW_BYTES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>
                <a:latin typeface="Arial MT"/>
                <a:cs typeface="Arial MT"/>
              </a:rPr>
              <a:t>increments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metadata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splits,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actual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 marR="3937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VIRTUAL_MEMORY_BYTES </a:t>
            </a:r>
            <a:r>
              <a:rPr dirty="0" sz="1100">
                <a:latin typeface="Arial MT"/>
                <a:cs typeface="Arial MT"/>
              </a:rPr>
              <a:t>counter </a:t>
            </a:r>
            <a:r>
              <a:rPr dirty="0" sz="1100" spc="-5">
                <a:latin typeface="Arial MT"/>
                <a:cs typeface="Arial MT"/>
              </a:rPr>
              <a:t>shows </a:t>
            </a:r>
            <a:r>
              <a:rPr dirty="0" sz="1100">
                <a:latin typeface="Arial MT"/>
                <a:cs typeface="Arial MT"/>
              </a:rPr>
              <a:t>how much </a:t>
            </a:r>
            <a:r>
              <a:rPr dirty="0" sz="1100" spc="-5">
                <a:latin typeface="Arial MT"/>
                <a:cs typeface="Arial MT"/>
              </a:rPr>
              <a:t>physical </a:t>
            </a:r>
            <a:r>
              <a:rPr dirty="0" sz="1100">
                <a:latin typeface="Arial MT"/>
                <a:cs typeface="Arial MT"/>
              </a:rPr>
              <a:t>memory </a:t>
            </a:r>
            <a:r>
              <a:rPr dirty="0" sz="1100" spc="-5">
                <a:latin typeface="Arial MT"/>
                <a:cs typeface="Arial MT"/>
              </a:rPr>
              <a:t>plus swap </a:t>
            </a:r>
            <a:r>
              <a:rPr dirty="0" sz="1100">
                <a:latin typeface="Arial MT"/>
                <a:cs typeface="Arial MT"/>
              </a:rPr>
              <a:t> space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consumed by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tasks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job. Contrast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counter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 PHYSICAL_MEMORY_BYTES.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difference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between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indicates</a:t>
            </a:r>
            <a:r>
              <a:rPr dirty="0" sz="1100">
                <a:latin typeface="Arial MT"/>
                <a:cs typeface="Arial MT"/>
              </a:rPr>
              <a:t> how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swap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303264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29275" cy="2049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61925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optionally </a:t>
            </a:r>
            <a:r>
              <a:rPr dirty="0" sz="1100">
                <a:latin typeface="Arial MT"/>
                <a:cs typeface="Arial MT"/>
              </a:rPr>
              <a:t>define custom counters </a:t>
            </a:r>
            <a:r>
              <a:rPr dirty="0" sz="1100" spc="-5">
                <a:latin typeface="Arial MT"/>
                <a:cs typeface="Arial MT"/>
              </a:rPr>
              <a:t>in your MapReduce applications. </a:t>
            </a:r>
            <a:r>
              <a:rPr dirty="0" sz="1100">
                <a:latin typeface="Arial MT"/>
                <a:cs typeface="Arial MT"/>
              </a:rPr>
              <a:t>They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useful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Bad Records,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outliers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example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maximum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  values,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summations.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32448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Counters may be incremented (or decremented) </a:t>
            </a:r>
            <a:r>
              <a:rPr dirty="0" sz="1100" spc="-5">
                <a:latin typeface="Arial MT"/>
                <a:cs typeface="Arial MT"/>
              </a:rPr>
              <a:t>in all </a:t>
            </a:r>
            <a:r>
              <a:rPr dirty="0" sz="1100">
                <a:latin typeface="Arial MT"/>
                <a:cs typeface="Arial MT"/>
              </a:rPr>
              <a:t>the mappers and reducers of 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referenced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group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dereferenced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history.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5080">
              <a:lnSpc>
                <a:spcPct val="101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All the </a:t>
            </a:r>
            <a:r>
              <a:rPr dirty="0" sz="1100" spc="-5">
                <a:latin typeface="Arial MT"/>
                <a:cs typeface="Arial MT"/>
              </a:rPr>
              <a:t>counters whether custom </a:t>
            </a:r>
            <a:r>
              <a:rPr dirty="0" sz="1100" spc="-10">
                <a:latin typeface="Arial MT"/>
                <a:cs typeface="Arial MT"/>
              </a:rPr>
              <a:t>or </a:t>
            </a:r>
            <a:r>
              <a:rPr dirty="0" sz="1100" spc="-5">
                <a:latin typeface="Arial MT"/>
                <a:cs typeface="Arial MT"/>
              </a:rPr>
              <a:t>framework </a:t>
            </a:r>
            <a:r>
              <a:rPr dirty="0" sz="1100" spc="-10">
                <a:latin typeface="Arial MT"/>
                <a:cs typeface="Arial MT"/>
              </a:rPr>
              <a:t>are </a:t>
            </a:r>
            <a:r>
              <a:rPr dirty="0" sz="1100">
                <a:latin typeface="Arial MT"/>
                <a:cs typeface="Arial MT"/>
              </a:rPr>
              <a:t>stored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JobTracker </a:t>
            </a:r>
            <a:r>
              <a:rPr dirty="0" sz="1100">
                <a:latin typeface="Arial MT"/>
                <a:cs typeface="Arial MT"/>
              </a:rPr>
              <a:t>JVM </a:t>
            </a:r>
            <a:r>
              <a:rPr dirty="0" sz="1100" spc="-5">
                <a:latin typeface="Arial MT"/>
                <a:cs typeface="Arial MT"/>
              </a:rPr>
              <a:t>memory, </a:t>
            </a:r>
            <a:r>
              <a:rPr dirty="0" sz="1100">
                <a:latin typeface="Arial MT"/>
                <a:cs typeface="Arial MT"/>
              </a:rPr>
              <a:t> so</a:t>
            </a:r>
            <a:r>
              <a:rPr dirty="0" sz="1100" spc="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there’s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practical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limit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number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of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counters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use.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rule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of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thumb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  </a:t>
            </a:r>
            <a:r>
              <a:rPr dirty="0" sz="1100" spc="-5">
                <a:latin typeface="Arial MT"/>
                <a:cs typeface="Arial MT"/>
              </a:rPr>
              <a:t>less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100,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vary </a:t>
            </a:r>
            <a:r>
              <a:rPr dirty="0" sz="1100">
                <a:latin typeface="Arial MT"/>
                <a:cs typeface="Arial MT"/>
              </a:rPr>
              <a:t>based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 physical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memory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capacity.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11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26066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12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1786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Open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5.1a.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019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77232"/>
            <a:ext cx="5593715" cy="4426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Let’s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step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through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flow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MapReduce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job.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10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start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our</a:t>
            </a:r>
            <a:r>
              <a:rPr dirty="0" sz="1100" spc="-5">
                <a:latin typeface="Calibri"/>
                <a:cs typeface="Calibri"/>
              </a:rPr>
              <a:t> input,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could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many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files.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alibri"/>
              <a:cs typeface="Calibri"/>
            </a:endParaRPr>
          </a:p>
          <a:p>
            <a:pPr algn="just" marL="193675" marR="5080" indent="-181610">
              <a:lnSpc>
                <a:spcPct val="81000"/>
              </a:lnSpc>
              <a:spcBef>
                <a:spcPts val="5"/>
              </a:spcBef>
              <a:buFont typeface="Arial MT"/>
              <a:buChar char="•"/>
              <a:tabLst>
                <a:tab pos="194310" algn="l"/>
              </a:tabLst>
            </a:pPr>
            <a:r>
              <a:rPr dirty="0" sz="1100" spc="-5">
                <a:latin typeface="Calibri"/>
                <a:cs typeface="Calibri"/>
              </a:rPr>
              <a:t>The framework logically breaks up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input </a:t>
            </a:r>
            <a:r>
              <a:rPr dirty="0" sz="1100" spc="-10">
                <a:latin typeface="Calibri"/>
                <a:cs typeface="Calibri"/>
              </a:rPr>
              <a:t>into </a:t>
            </a:r>
            <a:r>
              <a:rPr dirty="0" sz="1100" spc="-5">
                <a:latin typeface="Calibri"/>
                <a:cs typeface="Calibri"/>
              </a:rPr>
              <a:t>“splits.” Each split contains </a:t>
            </a:r>
            <a:r>
              <a:rPr dirty="0" sz="1100" spc="-10">
                <a:latin typeface="Calibri"/>
                <a:cs typeface="Calibri"/>
              </a:rPr>
              <a:t>many </a:t>
            </a:r>
            <a:r>
              <a:rPr dirty="0" sz="1100" spc="-5">
                <a:latin typeface="Calibri"/>
                <a:cs typeface="Calibri"/>
              </a:rPr>
              <a:t>records </a:t>
            </a:r>
            <a:r>
              <a:rPr dirty="0" sz="1100">
                <a:latin typeface="Calibri"/>
                <a:cs typeface="Calibri"/>
              </a:rPr>
              <a:t>and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records </a:t>
            </a:r>
            <a:r>
              <a:rPr dirty="0" sz="1100">
                <a:latin typeface="Calibri"/>
                <a:cs typeface="Calibri"/>
              </a:rPr>
              <a:t>can </a:t>
            </a:r>
            <a:r>
              <a:rPr dirty="0" sz="1100" spc="-5">
                <a:latin typeface="Calibri"/>
                <a:cs typeface="Calibri"/>
              </a:rPr>
              <a:t>be any </a:t>
            </a:r>
            <a:r>
              <a:rPr dirty="0" sz="1100">
                <a:latin typeface="Calibri"/>
                <a:cs typeface="Calibri"/>
              </a:rPr>
              <a:t>type of </a:t>
            </a:r>
            <a:r>
              <a:rPr dirty="0" sz="1100" spc="-5">
                <a:latin typeface="Calibri"/>
                <a:cs typeface="Calibri"/>
              </a:rPr>
              <a:t>information, like text, audio data, structured records, etc. Each </a:t>
            </a:r>
            <a:r>
              <a:rPr dirty="0" sz="1100" spc="-10">
                <a:latin typeface="Calibri"/>
                <a:cs typeface="Calibri"/>
              </a:rPr>
              <a:t>split </a:t>
            </a:r>
            <a:r>
              <a:rPr dirty="0" sz="1100" spc="-5">
                <a:latin typeface="Calibri"/>
                <a:cs typeface="Calibri"/>
              </a:rPr>
              <a:t> typically corresponds to </a:t>
            </a:r>
            <a:r>
              <a:rPr dirty="0" sz="1100">
                <a:latin typeface="Calibri"/>
                <a:cs typeface="Calibri"/>
              </a:rPr>
              <a:t>a </a:t>
            </a:r>
            <a:r>
              <a:rPr dirty="0" sz="1100" spc="-5">
                <a:latin typeface="Calibri"/>
                <a:cs typeface="Calibri"/>
              </a:rPr>
              <a:t>block </a:t>
            </a:r>
            <a:r>
              <a:rPr dirty="0" sz="1100">
                <a:latin typeface="Calibri"/>
                <a:cs typeface="Calibri"/>
              </a:rPr>
              <a:t>of </a:t>
            </a:r>
            <a:r>
              <a:rPr dirty="0" sz="1100" spc="-10">
                <a:latin typeface="Calibri"/>
                <a:cs typeface="Calibri"/>
              </a:rPr>
              <a:t>data </a:t>
            </a:r>
            <a:r>
              <a:rPr dirty="0" sz="1100">
                <a:latin typeface="Calibri"/>
                <a:cs typeface="Calibri"/>
              </a:rPr>
              <a:t>on a </a:t>
            </a:r>
            <a:r>
              <a:rPr dirty="0" sz="1100" spc="-5">
                <a:latin typeface="Calibri"/>
                <a:cs typeface="Calibri"/>
              </a:rPr>
              <a:t>node where the data resides, </a:t>
            </a:r>
            <a:r>
              <a:rPr dirty="0" sz="1100" spc="-10">
                <a:latin typeface="Calibri"/>
                <a:cs typeface="Calibri"/>
              </a:rPr>
              <a:t>but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programmer </a:t>
            </a:r>
            <a:r>
              <a:rPr dirty="0" sz="1100">
                <a:latin typeface="Calibri"/>
                <a:cs typeface="Calibri"/>
              </a:rPr>
              <a:t> doesn’t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aware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this.</a:t>
            </a:r>
            <a:endParaRPr sz="1100">
              <a:latin typeface="Calibri"/>
              <a:cs typeface="Calibri"/>
            </a:endParaRPr>
          </a:p>
          <a:p>
            <a:pPr algn="just" marL="193675" indent="-181610">
              <a:lnSpc>
                <a:spcPts val="850"/>
              </a:lnSpc>
              <a:buFont typeface="Arial MT"/>
              <a:buChar char="•"/>
              <a:tabLst>
                <a:tab pos="194310" algn="l"/>
              </a:tabLst>
            </a:pPr>
            <a:r>
              <a:rPr dirty="0" sz="1100" spc="-5">
                <a:latin typeface="Calibri"/>
                <a:cs typeface="Calibri"/>
              </a:rPr>
              <a:t>Each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split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processed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task.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Each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split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passed,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independently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  <a:p>
            <a:pPr marL="195580" marR="8890">
              <a:lnSpc>
                <a:spcPts val="1070"/>
              </a:lnSpc>
              <a:spcBef>
                <a:spcPts val="145"/>
              </a:spcBef>
            </a:pPr>
            <a:r>
              <a:rPr dirty="0" sz="1100">
                <a:latin typeface="Calibri"/>
                <a:cs typeface="Calibri"/>
              </a:rPr>
              <a:t>records, to the </a:t>
            </a:r>
            <a:r>
              <a:rPr dirty="0" sz="1100" spc="-5">
                <a:latin typeface="Calibri"/>
                <a:cs typeface="Calibri"/>
              </a:rPr>
              <a:t>map() </a:t>
            </a:r>
            <a:r>
              <a:rPr dirty="0" sz="1100">
                <a:latin typeface="Calibri"/>
                <a:cs typeface="Calibri"/>
              </a:rPr>
              <a:t>method. </a:t>
            </a:r>
            <a:r>
              <a:rPr dirty="0" sz="1100" spc="-5">
                <a:latin typeface="Calibri"/>
                <a:cs typeface="Calibri"/>
              </a:rPr>
              <a:t>The map() </a:t>
            </a:r>
            <a:r>
              <a:rPr dirty="0" sz="1100">
                <a:latin typeface="Calibri"/>
                <a:cs typeface="Calibri"/>
              </a:rPr>
              <a:t>method receives each record as a key-value </a:t>
            </a:r>
            <a:r>
              <a:rPr dirty="0" sz="1100" spc="-5">
                <a:latin typeface="Calibri"/>
                <a:cs typeface="Calibri"/>
              </a:rPr>
              <a:t>pair, </a:t>
            </a:r>
            <a:r>
              <a:rPr dirty="0" sz="1100">
                <a:latin typeface="Calibri"/>
                <a:cs typeface="Calibri"/>
              </a:rPr>
              <a:t> although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some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cases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might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only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interested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 either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keys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values.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Mapper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emits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key-value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pairs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response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input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record. It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emit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zero</a:t>
            </a:r>
            <a:r>
              <a:rPr dirty="0" sz="1100" spc="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records, or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emit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2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records.</a:t>
            </a:r>
            <a:endParaRPr sz="1100">
              <a:latin typeface="Calibri"/>
              <a:cs typeface="Calibri"/>
            </a:endParaRPr>
          </a:p>
          <a:p>
            <a:pPr algn="just" marL="193675" marR="6985" indent="-181610">
              <a:lnSpc>
                <a:spcPct val="80000"/>
              </a:lnSpc>
              <a:buFont typeface="Arial MT"/>
              <a:buChar char="•"/>
              <a:tabLst>
                <a:tab pos="194310" algn="l"/>
              </a:tabLst>
            </a:pPr>
            <a:r>
              <a:rPr dirty="0" sz="1100" spc="-5">
                <a:latin typeface="Calibri"/>
                <a:cs typeface="Calibri"/>
              </a:rPr>
              <a:t>The map output is partitioned such that all </a:t>
            </a:r>
            <a:r>
              <a:rPr dirty="0" sz="1100">
                <a:latin typeface="Calibri"/>
                <a:cs typeface="Calibri"/>
              </a:rPr>
              <a:t>records </a:t>
            </a:r>
            <a:r>
              <a:rPr dirty="0" sz="1100" spc="-5">
                <a:latin typeface="Calibri"/>
                <a:cs typeface="Calibri"/>
              </a:rPr>
              <a:t>of </a:t>
            </a:r>
            <a:r>
              <a:rPr dirty="0" sz="1100">
                <a:latin typeface="Calibri"/>
                <a:cs typeface="Calibri"/>
              </a:rPr>
              <a:t>a </a:t>
            </a:r>
            <a:r>
              <a:rPr dirty="0" sz="1100" spc="-5">
                <a:latin typeface="Calibri"/>
                <a:cs typeface="Calibri"/>
              </a:rPr>
              <a:t>particular </a:t>
            </a:r>
            <a:r>
              <a:rPr dirty="0" sz="1100">
                <a:latin typeface="Calibri"/>
                <a:cs typeface="Calibri"/>
              </a:rPr>
              <a:t>key </a:t>
            </a:r>
            <a:r>
              <a:rPr dirty="0" sz="1100" spc="-10">
                <a:latin typeface="Calibri"/>
                <a:cs typeface="Calibri"/>
              </a:rPr>
              <a:t>go </a:t>
            </a:r>
            <a:r>
              <a:rPr dirty="0" sz="1100" spc="-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-5">
                <a:latin typeface="Calibri"/>
                <a:cs typeface="Calibri"/>
              </a:rPr>
              <a:t>same reduce 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task.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This </a:t>
            </a:r>
            <a:r>
              <a:rPr dirty="0" sz="1100" spc="-5">
                <a:latin typeface="Calibri"/>
                <a:cs typeface="Calibri"/>
              </a:rPr>
              <a:t>phase involves </a:t>
            </a:r>
            <a:r>
              <a:rPr dirty="0" sz="1100">
                <a:latin typeface="Calibri"/>
                <a:cs typeface="Calibri"/>
              </a:rPr>
              <a:t>a </a:t>
            </a:r>
            <a:r>
              <a:rPr dirty="0" sz="1100" spc="-5">
                <a:latin typeface="Calibri"/>
                <a:cs typeface="Calibri"/>
              </a:rPr>
              <a:t>lot </a:t>
            </a:r>
            <a:r>
              <a:rPr dirty="0" sz="1100">
                <a:latin typeface="Calibri"/>
                <a:cs typeface="Calibri"/>
              </a:rPr>
              <a:t>of </a:t>
            </a:r>
            <a:r>
              <a:rPr dirty="0" sz="1100" spc="-5">
                <a:latin typeface="Calibri"/>
                <a:cs typeface="Calibri"/>
              </a:rPr>
              <a:t>copying </a:t>
            </a:r>
            <a:r>
              <a:rPr dirty="0" sz="1100">
                <a:latin typeface="Calibri"/>
                <a:cs typeface="Calibri"/>
              </a:rPr>
              <a:t>and </a:t>
            </a:r>
            <a:r>
              <a:rPr dirty="0" sz="1100" spc="-5">
                <a:latin typeface="Calibri"/>
                <a:cs typeface="Calibri"/>
              </a:rPr>
              <a:t>coordination between nodes in the cluster, </a:t>
            </a:r>
            <a:r>
              <a:rPr dirty="0" sz="1100" spc="-20">
                <a:latin typeface="Calibri"/>
                <a:cs typeface="Calibri"/>
              </a:rPr>
              <a:t>but 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again,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programmer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doesn’t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worry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about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these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details.</a:t>
            </a:r>
            <a:endParaRPr sz="1100">
              <a:latin typeface="Calibri"/>
              <a:cs typeface="Calibri"/>
            </a:endParaRPr>
          </a:p>
          <a:p>
            <a:pPr marL="193675" marR="25400" indent="-181610">
              <a:lnSpc>
                <a:spcPct val="80900"/>
              </a:lnSpc>
              <a:buFont typeface="Arial MT"/>
              <a:buChar char="•"/>
              <a:tabLst>
                <a:tab pos="193675" algn="l"/>
                <a:tab pos="194310" algn="l"/>
              </a:tabLst>
            </a:pPr>
            <a:r>
              <a:rPr dirty="0" sz="1100">
                <a:latin typeface="Calibri"/>
                <a:cs typeface="Calibri"/>
              </a:rPr>
              <a:t>If the reduce method is like </a:t>
            </a:r>
            <a:r>
              <a:rPr dirty="0" sz="1100" spc="-5">
                <a:latin typeface="Calibri"/>
                <a:cs typeface="Calibri"/>
              </a:rPr>
              <a:t>addition, </a:t>
            </a:r>
            <a:r>
              <a:rPr dirty="0" sz="1100">
                <a:latin typeface="Calibri"/>
                <a:cs typeface="Calibri"/>
              </a:rPr>
              <a:t>where summing </a:t>
            </a:r>
            <a:r>
              <a:rPr dirty="0" sz="1100" spc="-5">
                <a:latin typeface="Calibri"/>
                <a:cs typeface="Calibri"/>
              </a:rPr>
              <a:t>subtotals </a:t>
            </a:r>
            <a:r>
              <a:rPr dirty="0" sz="1100">
                <a:latin typeface="Calibri"/>
                <a:cs typeface="Calibri"/>
              </a:rPr>
              <a:t>of terms is equivalent to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summing all individual terms, it’s more efficient to </a:t>
            </a:r>
            <a:r>
              <a:rPr dirty="0" sz="1100" spc="-5">
                <a:latin typeface="Calibri"/>
                <a:cs typeface="Calibri"/>
              </a:rPr>
              <a:t>split </a:t>
            </a:r>
            <a:r>
              <a:rPr dirty="0" sz="1100">
                <a:latin typeface="Calibri"/>
                <a:cs typeface="Calibri"/>
              </a:rPr>
              <a:t>the reduce </a:t>
            </a:r>
            <a:r>
              <a:rPr dirty="0" sz="1100" spc="-5">
                <a:latin typeface="Calibri"/>
                <a:cs typeface="Calibri"/>
              </a:rPr>
              <a:t>step </a:t>
            </a:r>
            <a:r>
              <a:rPr dirty="0" sz="1100">
                <a:latin typeface="Calibri"/>
                <a:cs typeface="Calibri"/>
              </a:rPr>
              <a:t>and </a:t>
            </a:r>
            <a:r>
              <a:rPr dirty="0" sz="1100" spc="-5">
                <a:latin typeface="Calibri"/>
                <a:cs typeface="Calibri"/>
              </a:rPr>
              <a:t>do </a:t>
            </a:r>
            <a:r>
              <a:rPr dirty="0" sz="1100">
                <a:latin typeface="Calibri"/>
                <a:cs typeface="Calibri"/>
              </a:rPr>
              <a:t>some of it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before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shuffle.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 case,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combiner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used,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often the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same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reducer.</a:t>
            </a:r>
            <a:r>
              <a:rPr dirty="0" sz="1100" spc="-5">
                <a:latin typeface="Calibri"/>
                <a:cs typeface="Calibri"/>
              </a:rPr>
              <a:t> This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cuts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down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number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records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need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be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copied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from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node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node.</a:t>
            </a:r>
            <a:endParaRPr sz="1100">
              <a:latin typeface="Calibri"/>
              <a:cs typeface="Calibri"/>
            </a:endParaRPr>
          </a:p>
          <a:p>
            <a:pPr marL="193675" indent="-181610">
              <a:lnSpc>
                <a:spcPts val="740"/>
              </a:lnSpc>
              <a:buFont typeface="Arial MT"/>
              <a:buChar char="•"/>
              <a:tabLst>
                <a:tab pos="193675" algn="l"/>
                <a:tab pos="194310" algn="l"/>
              </a:tabLst>
            </a:pPr>
            <a:r>
              <a:rPr dirty="0" sz="1100">
                <a:latin typeface="Calibri"/>
                <a:cs typeface="Calibri"/>
              </a:rPr>
              <a:t>Whether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 combiner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invoked,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framework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send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intermediate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results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from</a:t>
            </a:r>
            <a:endParaRPr sz="1100">
              <a:latin typeface="Calibri"/>
              <a:cs typeface="Calibri"/>
            </a:endParaRPr>
          </a:p>
          <a:p>
            <a:pPr marL="193675">
              <a:lnSpc>
                <a:spcPts val="1010"/>
              </a:lnSpc>
            </a:pPr>
            <a:r>
              <a:rPr dirty="0" sz="110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195580" marR="75565">
              <a:lnSpc>
                <a:spcPct val="80000"/>
              </a:lnSpc>
              <a:spcBef>
                <a:spcPts val="165"/>
              </a:spcBef>
            </a:pPr>
            <a:r>
              <a:rPr dirty="0" sz="1100">
                <a:latin typeface="Calibri"/>
                <a:cs typeface="Calibri"/>
              </a:rPr>
              <a:t>mappers to the reducers. </a:t>
            </a:r>
            <a:r>
              <a:rPr dirty="0" sz="1100" spc="-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reduce() method receives a </a:t>
            </a:r>
            <a:r>
              <a:rPr dirty="0" sz="1100" spc="-5">
                <a:latin typeface="Calibri"/>
                <a:cs typeface="Calibri"/>
              </a:rPr>
              <a:t>single </a:t>
            </a:r>
            <a:r>
              <a:rPr dirty="0" sz="1100">
                <a:latin typeface="Calibri"/>
                <a:cs typeface="Calibri"/>
              </a:rPr>
              <a:t>key and a list of all values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associated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key.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reducer,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based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your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logic,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will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emit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0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or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key-value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pairs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constitute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final</a:t>
            </a:r>
            <a:r>
              <a:rPr dirty="0" sz="1100">
                <a:latin typeface="Calibri"/>
                <a:cs typeface="Calibri"/>
              </a:rPr>
              <a:t> results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MapReduce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job.</a:t>
            </a:r>
            <a:endParaRPr sz="1100">
              <a:latin typeface="Calibri"/>
              <a:cs typeface="Calibri"/>
            </a:endParaRPr>
          </a:p>
          <a:p>
            <a:pPr marL="193675" indent="-181610">
              <a:lnSpc>
                <a:spcPts val="1019"/>
              </a:lnSpc>
              <a:buFont typeface="Arial MT"/>
              <a:buChar char="•"/>
              <a:tabLst>
                <a:tab pos="193675" algn="l"/>
                <a:tab pos="194310" algn="l"/>
              </a:tabLst>
            </a:pPr>
            <a:r>
              <a:rPr dirty="0" sz="1100" spc="-5">
                <a:latin typeface="Calibri"/>
                <a:cs typeface="Calibri"/>
              </a:rPr>
              <a:t>Finally,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framework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collects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reducer outputs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so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you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access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  <a:p>
            <a:pPr marL="12700" marR="203200">
              <a:lnSpc>
                <a:spcPct val="76400"/>
              </a:lnSpc>
              <a:spcBef>
                <a:spcPts val="985"/>
              </a:spcBef>
            </a:pPr>
            <a:r>
              <a:rPr dirty="0" sz="1100">
                <a:latin typeface="Calibri"/>
                <a:cs typeface="Calibri"/>
              </a:rPr>
              <a:t>Most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parts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are </a:t>
            </a:r>
            <a:r>
              <a:rPr dirty="0" sz="1100" spc="-5">
                <a:latin typeface="Calibri"/>
                <a:cs typeface="Calibri"/>
              </a:rPr>
              <a:t>handled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by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framework.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only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have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provide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code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reduce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columns.</a:t>
            </a:r>
            <a:endParaRPr sz="1100">
              <a:latin typeface="Calibri"/>
              <a:cs typeface="Calibri"/>
            </a:endParaRPr>
          </a:p>
          <a:p>
            <a:pPr marL="12700" marR="36830">
              <a:lnSpc>
                <a:spcPct val="75900"/>
              </a:lnSpc>
              <a:spcBef>
                <a:spcPts val="990"/>
              </a:spcBef>
            </a:pPr>
            <a:r>
              <a:rPr dirty="0" sz="1100">
                <a:latin typeface="Calibri"/>
                <a:cs typeface="Calibri"/>
              </a:rPr>
              <a:t>Note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this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level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detail,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boxes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don’t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represent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nodes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 the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cluster.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We’re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talking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only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about the logical </a:t>
            </a:r>
            <a:r>
              <a:rPr dirty="0" sz="1100" spc="-5">
                <a:latin typeface="Calibri"/>
                <a:cs typeface="Calibri"/>
              </a:rPr>
              <a:t>flow </a:t>
            </a:r>
            <a:r>
              <a:rPr dirty="0" sz="1100">
                <a:latin typeface="Calibri"/>
                <a:cs typeface="Calibri"/>
              </a:rPr>
              <a:t>of data. </a:t>
            </a:r>
            <a:r>
              <a:rPr dirty="0" sz="1100" spc="-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framework issues map tasks and reduce tasks in </a:t>
            </a:r>
            <a:r>
              <a:rPr dirty="0" sz="1100" spc="-5">
                <a:latin typeface="Calibri"/>
                <a:cs typeface="Calibri"/>
              </a:rPr>
              <a:t>parallel. </a:t>
            </a:r>
            <a:r>
              <a:rPr dirty="0" sz="1100">
                <a:latin typeface="Calibri"/>
                <a:cs typeface="Calibri"/>
              </a:rPr>
              <a:t>For 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example,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several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map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tasks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might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run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concurrently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 </a:t>
            </a:r>
            <a:r>
              <a:rPr dirty="0" sz="1100" spc="-5">
                <a:latin typeface="Calibri"/>
                <a:cs typeface="Calibri"/>
              </a:rPr>
              <a:t>single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node.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13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5298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Open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5.1b.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15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6790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2741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discuss using the </a:t>
            </a:r>
            <a:r>
              <a:rPr dirty="0" sz="1100" spc="-10">
                <a:latin typeface="Arial MT"/>
                <a:cs typeface="Arial MT"/>
              </a:rPr>
              <a:t>MCS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monitor 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14696"/>
            <a:ext cx="5660390" cy="20599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2702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discuss 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 Console Server (MCS) </a:t>
            </a:r>
            <a:r>
              <a:rPr dirty="0" sz="1100">
                <a:latin typeface="Arial MT"/>
                <a:cs typeface="Arial MT"/>
              </a:rPr>
              <a:t>to manage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addition </a:t>
            </a:r>
            <a:r>
              <a:rPr dirty="0" sz="1100">
                <a:latin typeface="Arial MT"/>
                <a:cs typeface="Arial MT"/>
              </a:rPr>
              <a:t>to managing and </a:t>
            </a:r>
            <a:r>
              <a:rPr dirty="0" sz="1100" spc="-5">
                <a:latin typeface="Arial MT"/>
                <a:cs typeface="Arial MT"/>
              </a:rPr>
              <a:t>monitoring your MapR </a:t>
            </a:r>
            <a:r>
              <a:rPr dirty="0" sz="1100">
                <a:latin typeface="Arial MT"/>
                <a:cs typeface="Arial MT"/>
              </a:rPr>
              <a:t>cluster,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use the </a:t>
            </a:r>
            <a:r>
              <a:rPr dirty="0" sz="1100" spc="-10">
                <a:latin typeface="Arial MT"/>
                <a:cs typeface="Arial MT"/>
              </a:rPr>
              <a:t>MCS </a:t>
            </a:r>
            <a:r>
              <a:rPr dirty="0" sz="1100">
                <a:latin typeface="Arial MT"/>
                <a:cs typeface="Arial MT"/>
              </a:rPr>
              <a:t>to show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granular job and task information. You must configure the metrics database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order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display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information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MCS. </a:t>
            </a:r>
            <a:r>
              <a:rPr dirty="0" sz="1100">
                <a:latin typeface="Arial MT"/>
                <a:cs typeface="Arial MT"/>
              </a:rPr>
              <a:t>The first </a:t>
            </a:r>
            <a:r>
              <a:rPr dirty="0" sz="1100" spc="-5">
                <a:latin typeface="Arial MT"/>
                <a:cs typeface="Arial MT"/>
              </a:rPr>
              <a:t>time you log in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10">
                <a:latin typeface="Arial MT"/>
                <a:cs typeface="Arial MT"/>
              </a:rPr>
              <a:t>MCS </a:t>
            </a:r>
            <a:r>
              <a:rPr dirty="0" sz="1100" spc="-5">
                <a:latin typeface="Arial MT"/>
                <a:cs typeface="Arial MT"/>
              </a:rPr>
              <a:t>as your user, </a:t>
            </a:r>
            <a:r>
              <a:rPr dirty="0" sz="1100" spc="-10">
                <a:latin typeface="Arial MT"/>
                <a:cs typeface="Arial MT"/>
              </a:rPr>
              <a:t>you’ll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need 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specify the </a:t>
            </a:r>
            <a:r>
              <a:rPr dirty="0" sz="1100" spc="-5">
                <a:latin typeface="Arial MT"/>
                <a:cs typeface="Arial MT"/>
              </a:rPr>
              <a:t>URL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metrics database (database-server:3306), username,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password,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database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(metrics).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12700" marR="5334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screen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metrics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database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cluster (there’s </a:t>
            </a:r>
            <a:r>
              <a:rPr dirty="0" sz="1100">
                <a:latin typeface="Arial MT"/>
                <a:cs typeface="Arial MT"/>
              </a:rPr>
              <a:t>just </a:t>
            </a:r>
            <a:r>
              <a:rPr dirty="0" sz="1100" spc="-5">
                <a:latin typeface="Arial MT"/>
                <a:cs typeface="Arial MT"/>
              </a:rPr>
              <a:t>one called “wordcount”). 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“click into”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details of any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176" y="1296899"/>
            <a:ext cx="6419088" cy="29810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17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87" y="845566"/>
            <a:ext cx="7151370" cy="9220200"/>
            <a:chOff x="627887" y="845566"/>
            <a:chExt cx="715137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579" y="1121664"/>
              <a:ext cx="6122755" cy="22821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745" y="852424"/>
              <a:ext cx="7138034" cy="9206230"/>
            </a:xfrm>
            <a:custGeom>
              <a:avLst/>
              <a:gdLst/>
              <a:ahLst/>
              <a:cxnLst/>
              <a:rect l="l" t="t" r="r" b="b"/>
              <a:pathLst>
                <a:path w="7138034" h="9206230">
                  <a:moveTo>
                    <a:pt x="7137653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3115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screen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summary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information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>
                <a:latin typeface="Arial MT"/>
                <a:cs typeface="Arial MT"/>
              </a:rPr>
              <a:t> job,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number </a:t>
            </a:r>
            <a:r>
              <a:rPr dirty="0" sz="1100" spc="-10">
                <a:latin typeface="Arial MT"/>
                <a:cs typeface="Arial MT"/>
              </a:rPr>
              <a:t>of</a:t>
            </a:r>
            <a:r>
              <a:rPr dirty="0" sz="1100" spc="-5">
                <a:latin typeface="Arial MT"/>
                <a:cs typeface="Arial MT"/>
              </a:rPr>
              <a:t> map and reduce </a:t>
            </a:r>
            <a:r>
              <a:rPr dirty="0" sz="1100">
                <a:latin typeface="Arial MT"/>
                <a:cs typeface="Arial MT"/>
              </a:rPr>
              <a:t>tasks </a:t>
            </a:r>
            <a:r>
              <a:rPr dirty="0" sz="1100" spc="-5">
                <a:latin typeface="Arial MT"/>
                <a:cs typeface="Arial MT"/>
              </a:rPr>
              <a:t>and how long they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5">
                <a:latin typeface="Arial MT"/>
                <a:cs typeface="Arial MT"/>
              </a:rPr>
              <a:t>took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run. You also </a:t>
            </a:r>
            <a:r>
              <a:rPr dirty="0" sz="1100">
                <a:latin typeface="Arial MT"/>
                <a:cs typeface="Arial MT"/>
              </a:rPr>
              <a:t>see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green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good.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87" y="775843"/>
            <a:ext cx="7151370" cy="9289415"/>
            <a:chOff x="627887" y="775843"/>
            <a:chExt cx="7151370" cy="9289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3" y="1051559"/>
              <a:ext cx="6501384" cy="31851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745" y="782701"/>
              <a:ext cx="7138034" cy="9276080"/>
            </a:xfrm>
            <a:custGeom>
              <a:avLst/>
              <a:gdLst/>
              <a:ahLst/>
              <a:cxnLst/>
              <a:rect l="l" t="t" r="r" b="b"/>
              <a:pathLst>
                <a:path w="7138034" h="9276080">
                  <a:moveTo>
                    <a:pt x="7137653" y="0"/>
                  </a:moveTo>
                  <a:lnTo>
                    <a:pt x="0" y="0"/>
                  </a:lnTo>
                  <a:lnTo>
                    <a:pt x="0" y="9275695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8734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dig into </a:t>
            </a:r>
            <a:r>
              <a:rPr dirty="0" sz="1100">
                <a:latin typeface="Arial MT"/>
                <a:cs typeface="Arial MT"/>
              </a:rPr>
              <a:t>the tasks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a job </a:t>
            </a:r>
            <a:r>
              <a:rPr dirty="0" sz="1100" spc="-5">
                <a:latin typeface="Arial MT"/>
                <a:cs typeface="Arial MT"/>
              </a:rPr>
              <a:t>by clicking </a:t>
            </a:r>
            <a:r>
              <a:rPr dirty="0" sz="1100" spc="-10">
                <a:latin typeface="Arial MT"/>
                <a:cs typeface="Arial MT"/>
              </a:rPr>
              <a:t>on </a:t>
            </a:r>
            <a:r>
              <a:rPr dirty="0" sz="1100" spc="-5">
                <a:latin typeface="Arial MT"/>
                <a:cs typeface="Arial MT"/>
              </a:rPr>
              <a:t>them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GUI. </a:t>
            </a:r>
            <a:r>
              <a:rPr dirty="0" sz="1100">
                <a:latin typeface="Arial MT"/>
                <a:cs typeface="Arial MT"/>
              </a:rPr>
              <a:t>The screen </a:t>
            </a:r>
            <a:r>
              <a:rPr dirty="0" sz="1100" spc="-5">
                <a:latin typeface="Arial MT"/>
                <a:cs typeface="Arial MT"/>
              </a:rPr>
              <a:t>shot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more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around</a:t>
            </a:r>
            <a:r>
              <a:rPr dirty="0" sz="1100">
                <a:latin typeface="Arial MT"/>
                <a:cs typeface="Arial MT"/>
              </a:rPr>
              <a:t> the reduce </a:t>
            </a:r>
            <a:r>
              <a:rPr dirty="0" sz="1100" spc="-5">
                <a:latin typeface="Arial MT"/>
                <a:cs typeface="Arial MT"/>
              </a:rPr>
              <a:t>task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our “wordcount”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summaries </a:t>
            </a:r>
            <a:r>
              <a:rPr dirty="0" sz="1100">
                <a:latin typeface="Arial MT"/>
                <a:cs typeface="Arial MT"/>
              </a:rPr>
              <a:t>show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 certain parts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task </a:t>
            </a:r>
            <a:r>
              <a:rPr dirty="0" sz="1100" spc="-5">
                <a:latin typeface="Arial MT"/>
                <a:cs typeface="Arial MT"/>
              </a:rPr>
              <a:t>started and stopped, and what their </a:t>
            </a:r>
            <a:r>
              <a:rPr dirty="0" sz="1100">
                <a:latin typeface="Arial MT"/>
                <a:cs typeface="Arial MT"/>
              </a:rPr>
              <a:t> status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604" y="1153668"/>
              <a:ext cx="6318504" cy="33848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39242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retrieve very low-level, </a:t>
            </a:r>
            <a:r>
              <a:rPr dirty="0" sz="1100">
                <a:latin typeface="Arial MT"/>
                <a:cs typeface="Arial MT"/>
              </a:rPr>
              <a:t>granular </a:t>
            </a:r>
            <a:r>
              <a:rPr dirty="0" sz="1100" spc="-5">
                <a:latin typeface="Arial MT"/>
                <a:cs typeface="Arial MT"/>
              </a:rPr>
              <a:t>details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any task. The screen shot </a:t>
            </a:r>
            <a:r>
              <a:rPr dirty="0" sz="1100" spc="-5">
                <a:latin typeface="Arial MT"/>
                <a:cs typeface="Arial MT"/>
              </a:rPr>
              <a:t>above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shows</a:t>
            </a:r>
            <a:r>
              <a:rPr dirty="0" sz="1100">
                <a:latin typeface="Arial MT"/>
                <a:cs typeface="Arial MT"/>
              </a:rPr>
              <a:t> the framework counters, throughput counters, and </a:t>
            </a:r>
            <a:r>
              <a:rPr dirty="0" sz="1100" spc="-5">
                <a:latin typeface="Arial MT"/>
                <a:cs typeface="Arial MT"/>
              </a:rPr>
              <a:t>file system </a:t>
            </a:r>
            <a:r>
              <a:rPr dirty="0" sz="1100">
                <a:latin typeface="Arial MT"/>
                <a:cs typeface="Arial MT"/>
              </a:rPr>
              <a:t>counters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useful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debugging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analyzing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runtime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profile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416" y="1153668"/>
              <a:ext cx="6473952" cy="33848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234305" cy="1560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You 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display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associated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given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clicking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link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previous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screen.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following: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generated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generated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Syslog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entries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Profile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generated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Debug script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Note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debug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scripts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optional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22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6790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6932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discuss how to manage and </a:t>
            </a:r>
            <a:r>
              <a:rPr dirty="0" sz="1100" spc="-5">
                <a:latin typeface="Arial MT"/>
                <a:cs typeface="Arial MT"/>
              </a:rPr>
              <a:t>display </a:t>
            </a:r>
            <a:r>
              <a:rPr dirty="0" sz="1100">
                <a:latin typeface="Arial MT"/>
                <a:cs typeface="Arial MT"/>
              </a:rPr>
              <a:t>jobs, </a:t>
            </a:r>
            <a:r>
              <a:rPr dirty="0" sz="1100" spc="-5">
                <a:latin typeface="Arial MT"/>
                <a:cs typeface="Arial MT"/>
              </a:rPr>
              <a:t>history,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log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84217"/>
            <a:ext cx="5666105" cy="421703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13335">
              <a:lnSpc>
                <a:spcPct val="78000"/>
              </a:lnSpc>
              <a:spcBef>
                <a:spcPts val="359"/>
              </a:spcBef>
            </a:pPr>
            <a:r>
              <a:rPr dirty="0" sz="1000" spc="-5">
                <a:latin typeface="Calibri"/>
                <a:cs typeface="Calibri"/>
              </a:rPr>
              <a:t>Let’s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step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through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example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word-count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program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using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MapReduce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count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occurrences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each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input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text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files.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75"/>
              </a:lnSpc>
              <a:spcBef>
                <a:spcPts val="745"/>
              </a:spcBef>
            </a:pPr>
            <a:r>
              <a:rPr dirty="0" sz="1000" spc="-5">
                <a:latin typeface="Calibri"/>
                <a:cs typeface="Calibri"/>
              </a:rPr>
              <a:t>WordCount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“Hello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World”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program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MapReduce,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though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counting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strings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real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use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your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075"/>
              </a:lnSpc>
            </a:pPr>
            <a:r>
              <a:rPr dirty="0" sz="1000" spc="-5">
                <a:latin typeface="Calibri"/>
                <a:cs typeface="Calibri"/>
              </a:rPr>
              <a:t>programs.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700">
              <a:latin typeface="Calibri"/>
              <a:cs typeface="Calibri"/>
            </a:endParaRPr>
          </a:p>
          <a:p>
            <a:pPr marL="12700" marR="426084">
              <a:lnSpc>
                <a:spcPct val="75000"/>
              </a:lnSpc>
            </a:pPr>
            <a:r>
              <a:rPr dirty="0" sz="1000" spc="-5">
                <a:latin typeface="Calibri"/>
                <a:cs typeface="Calibri"/>
              </a:rPr>
              <a:t>As input,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let’s </a:t>
            </a:r>
            <a:r>
              <a:rPr dirty="0" sz="1000" spc="-10">
                <a:latin typeface="Calibri"/>
                <a:cs typeface="Calibri"/>
              </a:rPr>
              <a:t>say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have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complete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collection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</a:t>
            </a:r>
            <a:r>
              <a:rPr dirty="0" sz="1000" spc="-10">
                <a:latin typeface="Calibri"/>
                <a:cs typeface="Calibri"/>
              </a:rPr>
              <a:t>Lewis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Carroll’s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books,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want to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count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occurrence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every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000" spc="-5">
                <a:latin typeface="Calibri"/>
                <a:cs typeface="Calibri"/>
              </a:rPr>
              <a:t>Hadoop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divides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this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“input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splits.”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50">
              <a:latin typeface="Calibri"/>
              <a:cs typeface="Calibri"/>
            </a:endParaRPr>
          </a:p>
          <a:p>
            <a:pPr marL="12700" marR="52069">
              <a:lnSpc>
                <a:spcPts val="960"/>
              </a:lnSpc>
            </a:pPr>
            <a:r>
              <a:rPr dirty="0" sz="1000" spc="-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nodes contains</a:t>
            </a:r>
            <a:r>
              <a:rPr dirty="0" sz="1000" spc="-10">
                <a:latin typeface="Calibri"/>
                <a:cs typeface="Calibri"/>
              </a:rPr>
              <a:t> Tweedledee’s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poem,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“The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time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has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talk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many things” and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forth. In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case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text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input, </a:t>
            </a:r>
            <a:r>
              <a:rPr dirty="0" sz="1000" spc="-10">
                <a:latin typeface="Calibri"/>
                <a:cs typeface="Calibri"/>
              </a:rPr>
              <a:t>every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line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text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record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 each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record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gets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fed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individually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 the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method.</a:t>
            </a:r>
            <a:endParaRPr sz="1000">
              <a:latin typeface="Calibri"/>
              <a:cs typeface="Calibri"/>
            </a:endParaRPr>
          </a:p>
          <a:p>
            <a:pPr marL="12700" marR="341630">
              <a:lnSpc>
                <a:spcPts val="960"/>
              </a:lnSpc>
            </a:pP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byte-offset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into 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file,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 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text.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this case,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 isn’t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useful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for this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program, </a:t>
            </a:r>
            <a:r>
              <a:rPr dirty="0" sz="1000" spc="-10">
                <a:latin typeface="Calibri"/>
                <a:cs typeface="Calibri"/>
              </a:rPr>
              <a:t>so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we’ll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ignore it.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/>
              <a:cs typeface="Calibri"/>
            </a:endParaRPr>
          </a:p>
          <a:p>
            <a:pPr marL="12700" marR="13970">
              <a:lnSpc>
                <a:spcPct val="75000"/>
              </a:lnSpc>
            </a:pP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method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tokenizes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input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string,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outputs 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key-value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pair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for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every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word,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value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simply 1.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you can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“and”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shows </a:t>
            </a:r>
            <a:r>
              <a:rPr dirty="0" sz="1000">
                <a:latin typeface="Calibri"/>
                <a:cs typeface="Calibri"/>
              </a:rPr>
              <a:t>up</a:t>
            </a:r>
            <a:r>
              <a:rPr dirty="0" sz="1000" spc="-5">
                <a:latin typeface="Calibri"/>
                <a:cs typeface="Calibri"/>
              </a:rPr>
              <a:t> twice,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 it produces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two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distinct </a:t>
            </a:r>
            <a:r>
              <a:rPr dirty="0" sz="1000" spc="5">
                <a:latin typeface="Calibri"/>
                <a:cs typeface="Calibri"/>
              </a:rPr>
              <a:t>key- 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pairs.</a:t>
            </a:r>
            <a:endParaRPr sz="1000">
              <a:latin typeface="Calibri"/>
              <a:cs typeface="Calibri"/>
            </a:endParaRPr>
          </a:p>
          <a:p>
            <a:pPr marL="12700" marR="55244">
              <a:lnSpc>
                <a:spcPct val="80100"/>
              </a:lnSpc>
              <a:spcBef>
                <a:spcPts val="885"/>
              </a:spcBef>
            </a:pP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this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case,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some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combining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occurs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before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shuffle-and-sort. </a:t>
            </a: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combiner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aggregates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multiple instances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same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 coming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out of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mapper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into 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subtotal.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 our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case,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two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instances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string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“and”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get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combined,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only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 record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goes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through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shuffle.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alibri"/>
              <a:cs typeface="Calibri"/>
            </a:endParaRPr>
          </a:p>
          <a:p>
            <a:pPr algn="just" marL="12700" marR="5080">
              <a:lnSpc>
                <a:spcPct val="80000"/>
              </a:lnSpc>
            </a:pP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 spc="-5">
                <a:latin typeface="Calibri"/>
                <a:cs typeface="Calibri"/>
              </a:rPr>
              <a:t> framework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sorts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records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each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key,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sends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all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records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particular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reducer.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This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particular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reducer gets the keys: </a:t>
            </a:r>
            <a:r>
              <a:rPr dirty="0" sz="1000" spc="-5" b="1">
                <a:latin typeface="Calibri"/>
                <a:cs typeface="Calibri"/>
              </a:rPr>
              <a:t>and</a:t>
            </a:r>
            <a:r>
              <a:rPr dirty="0" sz="1000" spc="-5">
                <a:latin typeface="Calibri"/>
                <a:cs typeface="Calibri"/>
              </a:rPr>
              <a:t>, </a:t>
            </a:r>
            <a:r>
              <a:rPr dirty="0" sz="1000" spc="-5" b="1">
                <a:latin typeface="Calibri"/>
                <a:cs typeface="Calibri"/>
              </a:rPr>
              <a:t>come</a:t>
            </a:r>
            <a:r>
              <a:rPr dirty="0" sz="1000" spc="-5">
                <a:latin typeface="Calibri"/>
                <a:cs typeface="Calibri"/>
              </a:rPr>
              <a:t>, </a:t>
            </a:r>
            <a:r>
              <a:rPr dirty="0" sz="1000" spc="-5" b="1">
                <a:latin typeface="Calibri"/>
                <a:cs typeface="Calibri"/>
              </a:rPr>
              <a:t>has</a:t>
            </a:r>
            <a:r>
              <a:rPr dirty="0" sz="1000" spc="-5">
                <a:latin typeface="Calibri"/>
                <a:cs typeface="Calibri"/>
              </a:rPr>
              <a:t>, </a:t>
            </a:r>
            <a:r>
              <a:rPr dirty="0" sz="1000" spc="-5" b="1">
                <a:latin typeface="Calibri"/>
                <a:cs typeface="Calibri"/>
              </a:rPr>
              <a:t>the </a:t>
            </a:r>
            <a:r>
              <a:rPr dirty="0" sz="1000" spc="-5">
                <a:latin typeface="Calibri"/>
                <a:cs typeface="Calibri"/>
              </a:rPr>
              <a:t>&amp; </a:t>
            </a:r>
            <a:r>
              <a:rPr dirty="0" sz="1000" spc="-5" b="1">
                <a:latin typeface="Calibri"/>
                <a:cs typeface="Calibri"/>
              </a:rPr>
              <a:t>time</a:t>
            </a:r>
            <a:r>
              <a:rPr dirty="0" sz="1000" spc="-5">
                <a:latin typeface="Calibri"/>
                <a:cs typeface="Calibri"/>
              </a:rPr>
              <a:t>. </a:t>
            </a:r>
            <a:r>
              <a:rPr dirty="0" sz="1000" spc="-10">
                <a:latin typeface="Calibri"/>
                <a:cs typeface="Calibri"/>
              </a:rPr>
              <a:t>You</a:t>
            </a:r>
            <a:r>
              <a:rPr dirty="0" sz="1000" spc="-5">
                <a:latin typeface="Calibri"/>
                <a:cs typeface="Calibri"/>
              </a:rPr>
              <a:t> can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see </a:t>
            </a:r>
            <a:r>
              <a:rPr dirty="0" sz="1000" spc="-5">
                <a:latin typeface="Calibri"/>
                <a:cs typeface="Calibri"/>
              </a:rPr>
              <a:t>that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combined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 2 for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“and”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shows up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here.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other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values come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from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other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 tasks.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10">
                <a:latin typeface="Calibri"/>
                <a:cs typeface="Calibri"/>
              </a:rPr>
              <a:t>Then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begins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reduce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phase,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which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just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has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sum</a:t>
            </a:r>
            <a:r>
              <a:rPr dirty="0" sz="1000">
                <a:latin typeface="Calibri"/>
                <a:cs typeface="Calibri"/>
              </a:rPr>
              <a:t> up</a:t>
            </a:r>
            <a:r>
              <a:rPr dirty="0" sz="1000" spc="-5">
                <a:latin typeface="Calibri"/>
                <a:cs typeface="Calibri"/>
              </a:rPr>
              <a:t> the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values </a:t>
            </a:r>
            <a:r>
              <a:rPr dirty="0" sz="1000" spc="-10">
                <a:latin typeface="Calibri"/>
                <a:cs typeface="Calibri"/>
              </a:rPr>
              <a:t>from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Mapper.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>
              <a:latin typeface="Calibri"/>
              <a:cs typeface="Calibri"/>
            </a:endParaRPr>
          </a:p>
          <a:p>
            <a:pPr marL="12700" marR="85090">
              <a:lnSpc>
                <a:spcPct val="75000"/>
              </a:lnSpc>
            </a:pPr>
            <a:r>
              <a:rPr dirty="0" sz="1000" spc="-5">
                <a:latin typeface="Calibri"/>
                <a:cs typeface="Calibri"/>
              </a:rPr>
              <a:t>Finally,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framework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gathers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output and deposits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into 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file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system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where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can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read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it.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(Of </a:t>
            </a:r>
            <a:r>
              <a:rPr dirty="0" sz="1000" spc="-5">
                <a:latin typeface="Calibri"/>
                <a:cs typeface="Calibri"/>
              </a:rPr>
              <a:t> course,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if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really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counted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words in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book,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there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would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lot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occurrences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these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words than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shown</a:t>
            </a:r>
            <a:r>
              <a:rPr dirty="0" sz="1000" spc="-5">
                <a:latin typeface="Calibri"/>
                <a:cs typeface="Calibri"/>
              </a:rPr>
              <a:t> here.)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000" spc="-5">
                <a:latin typeface="Calibri"/>
                <a:cs typeface="Calibri"/>
              </a:rPr>
              <a:t>So,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there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we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have it: our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first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example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 MapReduce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program.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14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356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27980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</a:t>
            </a:r>
            <a:r>
              <a:rPr dirty="0" sz="1100">
                <a:latin typeface="Arial MT"/>
                <a:cs typeface="Arial MT"/>
              </a:rPr>
              <a:t> discuss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display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history,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logs.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 hadoop job command to </a:t>
            </a:r>
            <a:r>
              <a:rPr dirty="0" sz="1100" spc="-5">
                <a:latin typeface="Arial MT"/>
                <a:cs typeface="Arial MT"/>
              </a:rPr>
              <a:t>list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get </a:t>
            </a:r>
            <a:r>
              <a:rPr dirty="0" sz="1100">
                <a:latin typeface="Arial MT"/>
                <a:cs typeface="Arial MT"/>
              </a:rPr>
              <a:t>status of </a:t>
            </a:r>
            <a:r>
              <a:rPr dirty="0" sz="1100" spc="-5">
                <a:latin typeface="Arial MT"/>
                <a:cs typeface="Arial MT"/>
              </a:rPr>
              <a:t>running MapReduce </a:t>
            </a:r>
            <a:r>
              <a:rPr dirty="0" sz="1100">
                <a:latin typeface="Arial MT"/>
                <a:cs typeface="Arial MT"/>
              </a:rPr>
              <a:t>jobs. 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 </a:t>
            </a:r>
            <a:r>
              <a:rPr dirty="0" sz="1100">
                <a:latin typeface="Arial MT"/>
                <a:cs typeface="Arial MT"/>
              </a:rPr>
              <a:t>case,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appears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on the cluster, and it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just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2%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the map phase. If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want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examine </a:t>
            </a:r>
            <a:r>
              <a:rPr dirty="0" sz="1100">
                <a:latin typeface="Arial MT"/>
                <a:cs typeface="Arial MT"/>
              </a:rPr>
              <a:t>the task tracker </a:t>
            </a:r>
            <a:r>
              <a:rPr dirty="0" sz="1100" spc="5">
                <a:latin typeface="Arial MT"/>
                <a:cs typeface="Arial MT"/>
              </a:rPr>
              <a:t>Web </a:t>
            </a:r>
            <a:r>
              <a:rPr dirty="0" sz="1100" spc="-5">
                <a:latin typeface="Arial MT"/>
                <a:cs typeface="Arial MT"/>
              </a:rPr>
              <a:t>UI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task,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could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URL</a:t>
            </a:r>
            <a:r>
              <a:rPr dirty="0" sz="1100">
                <a:latin typeface="Arial MT"/>
                <a:cs typeface="Arial MT"/>
              </a:rPr>
              <a:t> specified.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7497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use the Job tracker and Task tracker </a:t>
            </a:r>
            <a:r>
              <a:rPr dirty="0" sz="1100" spc="-5">
                <a:latin typeface="Arial MT"/>
                <a:cs typeface="Arial MT"/>
              </a:rPr>
              <a:t>web Uis </a:t>
            </a:r>
            <a:r>
              <a:rPr dirty="0" sz="1100">
                <a:latin typeface="Arial MT"/>
                <a:cs typeface="Arial MT"/>
              </a:rPr>
              <a:t>to track the status of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>
                <a:latin typeface="Arial MT"/>
                <a:cs typeface="Arial MT"/>
              </a:rPr>
              <a:t> job, or to check the history of </a:t>
            </a:r>
            <a:r>
              <a:rPr dirty="0" sz="1100" spc="-5">
                <a:latin typeface="Arial MT"/>
                <a:cs typeface="Arial MT"/>
              </a:rPr>
              <a:t>previously </a:t>
            </a:r>
            <a:r>
              <a:rPr dirty="0" sz="1100">
                <a:latin typeface="Arial MT"/>
                <a:cs typeface="Arial MT"/>
              </a:rPr>
              <a:t>run jobs. The job tracker runs a </a:t>
            </a:r>
            <a:r>
              <a:rPr dirty="0" sz="1100" spc="5">
                <a:latin typeface="Arial MT"/>
                <a:cs typeface="Arial MT"/>
              </a:rPr>
              <a:t>Web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service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port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50030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Web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service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port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50060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5444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4926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sequence of commands </a:t>
            </a:r>
            <a:r>
              <a:rPr dirty="0" sz="1100" spc="-5">
                <a:latin typeface="Arial MT"/>
                <a:cs typeface="Arial MT"/>
              </a:rPr>
              <a:t>above shows </a:t>
            </a:r>
            <a:r>
              <a:rPr dirty="0" sz="1100">
                <a:latin typeface="Arial MT"/>
                <a:cs typeface="Arial MT"/>
              </a:rPr>
              <a:t>how to stop a job that </a:t>
            </a:r>
            <a:r>
              <a:rPr dirty="0" sz="1100" spc="-5">
                <a:latin typeface="Arial MT"/>
                <a:cs typeface="Arial MT"/>
              </a:rPr>
              <a:t>is already launched. Do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operating system “Kill” </a:t>
            </a:r>
            <a:r>
              <a:rPr dirty="0" sz="1100">
                <a:latin typeface="Arial MT"/>
                <a:cs typeface="Arial MT"/>
              </a:rPr>
              <a:t>to manage job </a:t>
            </a:r>
            <a:r>
              <a:rPr dirty="0" sz="1100" spc="-5">
                <a:latin typeface="Arial MT"/>
                <a:cs typeface="Arial MT"/>
              </a:rPr>
              <a:t>and task processes.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processes are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monitored by the tasktracker, so a </a:t>
            </a:r>
            <a:r>
              <a:rPr dirty="0" sz="1100" spc="-5">
                <a:latin typeface="Arial MT"/>
                <a:cs typeface="Arial MT"/>
              </a:rPr>
              <a:t>killed </a:t>
            </a:r>
            <a:r>
              <a:rPr dirty="0" sz="1100">
                <a:latin typeface="Arial MT"/>
                <a:cs typeface="Arial MT"/>
              </a:rPr>
              <a:t>process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relaunched </a:t>
            </a:r>
            <a:r>
              <a:rPr dirty="0" sz="1100">
                <a:latin typeface="Arial MT"/>
                <a:cs typeface="Arial MT"/>
              </a:rPr>
              <a:t>on another task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1784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Like most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parameters,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modify a job </a:t>
            </a:r>
            <a:r>
              <a:rPr dirty="0" sz="1100" spc="-5">
                <a:latin typeface="Arial MT"/>
                <a:cs typeface="Arial MT"/>
              </a:rPr>
              <a:t>priority </a:t>
            </a:r>
            <a:r>
              <a:rPr dirty="0" sz="1100">
                <a:latin typeface="Arial MT"/>
                <a:cs typeface="Arial MT"/>
              </a:rPr>
              <a:t>by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API, using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when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submitting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hadoop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and the </a:t>
            </a:r>
            <a:r>
              <a:rPr dirty="0" sz="1100" spc="-5">
                <a:latin typeface="Arial MT"/>
                <a:cs typeface="Arial MT"/>
              </a:rPr>
              <a:t>CLI </a:t>
            </a:r>
            <a:r>
              <a:rPr dirty="0" sz="1100">
                <a:latin typeface="Arial MT"/>
                <a:cs typeface="Arial MT"/>
              </a:rPr>
              <a:t>to modify a job </a:t>
            </a:r>
            <a:r>
              <a:rPr dirty="0" sz="1100" spc="-5">
                <a:latin typeface="Arial MT"/>
                <a:cs typeface="Arial MT"/>
              </a:rPr>
              <a:t>priority. Note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-5">
                <a:latin typeface="Arial MT"/>
                <a:cs typeface="Arial MT"/>
              </a:rPr>
              <a:t>priority is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respect to the other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3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pool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 queue,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depending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running.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priority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prioritize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job</a:t>
            </a:r>
            <a:r>
              <a:rPr dirty="0" sz="1100" spc="-5">
                <a:latin typeface="Arial MT"/>
                <a:cs typeface="Arial MT"/>
              </a:rPr>
              <a:t> over</a:t>
            </a:r>
            <a:r>
              <a:rPr dirty="0" sz="1100">
                <a:latin typeface="Arial MT"/>
                <a:cs typeface="Arial MT"/>
              </a:rPr>
              <a:t> 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pools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19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69915" cy="1890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MapR has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feature </a:t>
            </a:r>
            <a:r>
              <a:rPr dirty="0" sz="1100">
                <a:latin typeface="Arial MT"/>
                <a:cs typeface="Arial MT"/>
              </a:rPr>
              <a:t>called </a:t>
            </a:r>
            <a:r>
              <a:rPr dirty="0" sz="1100" spc="-5">
                <a:latin typeface="Arial MT"/>
                <a:cs typeface="Arial MT"/>
              </a:rPr>
              <a:t>"label-based scheduling".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feature enables you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override 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default scheduling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algorithm and launch job </a:t>
            </a:r>
            <a:r>
              <a:rPr dirty="0" sz="1100">
                <a:latin typeface="Arial MT"/>
                <a:cs typeface="Arial MT"/>
              </a:rPr>
              <a:t>tasks </a:t>
            </a:r>
            <a:r>
              <a:rPr dirty="0" sz="1100" spc="-5">
                <a:latin typeface="Arial MT"/>
                <a:cs typeface="Arial MT"/>
              </a:rPr>
              <a:t>on specific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nodes.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allows </a:t>
            </a:r>
            <a:r>
              <a:rPr dirty="0" sz="1100">
                <a:latin typeface="Arial MT"/>
                <a:cs typeface="Arial MT"/>
              </a:rPr>
              <a:t> Admins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control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 where</a:t>
            </a:r>
            <a:r>
              <a:rPr dirty="0" sz="1100">
                <a:latin typeface="Arial MT"/>
                <a:cs typeface="Arial MT"/>
              </a:rPr>
              <a:t> 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algn="just" marL="12700" marR="252729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First,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administrator </a:t>
            </a:r>
            <a:r>
              <a:rPr dirty="0" sz="1100">
                <a:latin typeface="Arial MT"/>
                <a:cs typeface="Arial MT"/>
              </a:rPr>
              <a:t>creates a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that associates </a:t>
            </a:r>
            <a:r>
              <a:rPr dirty="0" sz="1100" spc="-5">
                <a:latin typeface="Arial MT"/>
                <a:cs typeface="Arial MT"/>
              </a:rPr>
              <a:t>labels </a:t>
            </a:r>
            <a:r>
              <a:rPr dirty="0" sz="1100">
                <a:latin typeface="Arial MT"/>
                <a:cs typeface="Arial MT"/>
              </a:rPr>
              <a:t>(arbitrary strings)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one or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 nodes. The </a:t>
            </a:r>
            <a:r>
              <a:rPr dirty="0" sz="1100" spc="-5">
                <a:latin typeface="Arial MT"/>
                <a:cs typeface="Arial MT"/>
              </a:rPr>
              <a:t>location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this file is </a:t>
            </a:r>
            <a:r>
              <a:rPr dirty="0" sz="1100">
                <a:latin typeface="Arial MT"/>
                <a:cs typeface="Arial MT"/>
              </a:rPr>
              <a:t>defined by the </a:t>
            </a:r>
            <a:r>
              <a:rPr dirty="0" sz="1100" spc="-5">
                <a:latin typeface="Arial MT"/>
                <a:cs typeface="Arial MT"/>
              </a:rPr>
              <a:t>jobtracker.node.labels.file </a:t>
            </a:r>
            <a:r>
              <a:rPr dirty="0" sz="1100">
                <a:latin typeface="Arial MT"/>
                <a:cs typeface="Arial MT"/>
              </a:rPr>
              <a:t> configuration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mapred-site.xml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9207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Then users </a:t>
            </a:r>
            <a:r>
              <a:rPr dirty="0" sz="1100" spc="-5">
                <a:latin typeface="Arial MT"/>
                <a:cs typeface="Arial MT"/>
              </a:rPr>
              <a:t>submit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specifying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label.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scheduler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match the submitted </a:t>
            </a:r>
            <a:r>
              <a:rPr dirty="0" sz="1100" spc="-5">
                <a:latin typeface="Arial MT"/>
                <a:cs typeface="Arial MT"/>
              </a:rPr>
              <a:t>label </a:t>
            </a:r>
            <a:r>
              <a:rPr dirty="0" sz="1100">
                <a:latin typeface="Arial MT"/>
                <a:cs typeface="Arial MT"/>
              </a:rPr>
              <a:t> against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 </a:t>
            </a:r>
            <a:r>
              <a:rPr dirty="0" sz="1100" spc="-5">
                <a:latin typeface="Arial MT"/>
                <a:cs typeface="Arial MT"/>
              </a:rPr>
              <a:t>labels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64" y="1153668"/>
              <a:ext cx="6432804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10860" cy="1884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display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labels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your MapR </a:t>
            </a:r>
            <a:r>
              <a:rPr dirty="0" sz="1100">
                <a:latin typeface="Arial MT"/>
                <a:cs typeface="Arial MT"/>
              </a:rPr>
              <a:t>cluster by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the 'hadoop job –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showlabels'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172720">
              <a:lnSpc>
                <a:spcPct val="101400"/>
              </a:lnSpc>
            </a:pPr>
            <a:r>
              <a:rPr dirty="0" sz="1100" spc="-5">
                <a:latin typeface="Arial MT"/>
                <a:cs typeface="Arial MT"/>
              </a:rPr>
              <a:t>You submit your </a:t>
            </a:r>
            <a:r>
              <a:rPr dirty="0" sz="1100">
                <a:latin typeface="Arial MT"/>
                <a:cs typeface="Arial MT"/>
              </a:rPr>
              <a:t>job to run </a:t>
            </a:r>
            <a:r>
              <a:rPr dirty="0" sz="1100" spc="-5">
                <a:latin typeface="Arial MT"/>
                <a:cs typeface="Arial MT"/>
              </a:rPr>
              <a:t>on </a:t>
            </a:r>
            <a:r>
              <a:rPr dirty="0" sz="1100">
                <a:latin typeface="Arial MT"/>
                <a:cs typeface="Arial MT"/>
              </a:rPr>
              <a:t>a specific set </a:t>
            </a:r>
            <a:r>
              <a:rPr dirty="0" sz="1100" spc="-5">
                <a:latin typeface="Arial MT"/>
                <a:cs typeface="Arial MT"/>
              </a:rPr>
              <a:t>of nodes by 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“-label” option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trackers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match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"big”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80975">
              <a:lnSpc>
                <a:spcPct val="1010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non-existing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hang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never</a:t>
            </a:r>
            <a:r>
              <a:rPr dirty="0" sz="1100">
                <a:latin typeface="Arial MT"/>
                <a:cs typeface="Arial MT"/>
              </a:rPr>
              <a:t> get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scheduled.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is </a:t>
            </a:r>
            <a:r>
              <a:rPr dirty="0" sz="1100">
                <a:latin typeface="Arial MT"/>
                <a:cs typeface="Arial MT"/>
              </a:rPr>
              <a:t>because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"hard"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requirement,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soft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 hint. Also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5">
                <a:latin typeface="Arial MT"/>
                <a:cs typeface="Arial MT"/>
              </a:rPr>
              <a:t>if you </a:t>
            </a:r>
            <a:r>
              <a:rPr dirty="0" sz="1100">
                <a:latin typeface="Arial MT"/>
                <a:cs typeface="Arial MT"/>
              </a:rPr>
              <a:t>don't </a:t>
            </a:r>
            <a:r>
              <a:rPr dirty="0" sz="1100" spc="-5">
                <a:latin typeface="Arial MT"/>
                <a:cs typeface="Arial MT"/>
              </a:rPr>
              <a:t>provide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label, </a:t>
            </a:r>
            <a:r>
              <a:rPr dirty="0" sz="1100">
                <a:latin typeface="Arial MT"/>
                <a:cs typeface="Arial MT"/>
              </a:rPr>
              <a:t>then the default </a:t>
            </a:r>
            <a:r>
              <a:rPr dirty="0" sz="1100" spc="-5">
                <a:latin typeface="Arial MT"/>
                <a:cs typeface="Arial MT"/>
              </a:rPr>
              <a:t>scheduling </a:t>
            </a:r>
            <a:r>
              <a:rPr dirty="0" sz="1100">
                <a:latin typeface="Arial MT"/>
                <a:cs typeface="Arial MT"/>
              </a:rPr>
              <a:t> algorithm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selecting 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134099" cy="23851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42280" cy="17316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358775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Apache Commons Logging </a:t>
            </a:r>
            <a:r>
              <a:rPr dirty="0" sz="1100" spc="-5">
                <a:latin typeface="Arial MT"/>
                <a:cs typeface="Arial MT"/>
              </a:rPr>
              <a:t>(JCL) </a:t>
            </a:r>
            <a:r>
              <a:rPr dirty="0" sz="1100">
                <a:latin typeface="Arial MT"/>
                <a:cs typeface="Arial MT"/>
              </a:rPr>
              <a:t>framework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lightweight, </a:t>
            </a:r>
            <a:r>
              <a:rPr dirty="0" sz="1100">
                <a:latin typeface="Arial MT"/>
                <a:cs typeface="Arial MT"/>
              </a:rPr>
              <a:t>pluggable logging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interface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Apache programs </a:t>
            </a:r>
            <a:r>
              <a:rPr dirty="0" sz="1100" spc="-5">
                <a:latin typeface="Arial MT"/>
                <a:cs typeface="Arial MT"/>
              </a:rPr>
              <a:t>written in java. </a:t>
            </a:r>
            <a:r>
              <a:rPr dirty="0" sz="110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provides </a:t>
            </a:r>
            <a:r>
              <a:rPr dirty="0" sz="1100">
                <a:latin typeface="Arial MT"/>
                <a:cs typeface="Arial MT"/>
              </a:rPr>
              <a:t>both a robust, full-fledged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 </a:t>
            </a:r>
            <a:r>
              <a:rPr dirty="0" sz="1100" spc="-5">
                <a:latin typeface="Arial MT"/>
                <a:cs typeface="Arial MT"/>
              </a:rPr>
              <a:t>subsystem</a:t>
            </a:r>
            <a:r>
              <a:rPr dirty="0" sz="1100">
                <a:latin typeface="Arial MT"/>
                <a:cs typeface="Arial MT"/>
              </a:rPr>
              <a:t> (commons-logging.jar) as </a:t>
            </a:r>
            <a:r>
              <a:rPr dirty="0" sz="1100" spc="-10">
                <a:latin typeface="Arial MT"/>
                <a:cs typeface="Arial MT"/>
              </a:rPr>
              <a:t>well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thin </a:t>
            </a:r>
            <a:r>
              <a:rPr dirty="0" sz="1100">
                <a:latin typeface="Arial MT"/>
                <a:cs typeface="Arial MT"/>
              </a:rPr>
              <a:t>implementations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other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tools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Log4j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Avalon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LogKit.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definable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levels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implementation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debug,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warn, </a:t>
            </a:r>
            <a:r>
              <a:rPr dirty="0" sz="1100">
                <a:latin typeface="Arial MT"/>
                <a:cs typeface="Arial MT"/>
              </a:rPr>
              <a:t>error,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fatal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(in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increasing</a:t>
            </a:r>
            <a:r>
              <a:rPr dirty="0" sz="1100">
                <a:latin typeface="Arial MT"/>
                <a:cs typeface="Arial MT"/>
              </a:rPr>
              <a:t> order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arbitrary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severity).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You configure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preferences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jobs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commons-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logging.properties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place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CLASSPATH.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4346" y="6856603"/>
            <a:ext cx="49091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See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u="sng" sz="1100" spc="-5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 MT"/>
                <a:cs typeface="Arial MT"/>
                <a:hlinkClick r:id="rId3"/>
              </a:rPr>
              <a:t>http://commons.apache.org/proper/commons-logging</a:t>
            </a:r>
            <a:r>
              <a:rPr dirty="0" sz="1100" spc="-25">
                <a:solidFill>
                  <a:srgbClr val="CCCCFF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more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information.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10860" cy="15474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78105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to the configured </a:t>
            </a:r>
            <a:r>
              <a:rPr dirty="0" sz="1100" spc="-5">
                <a:latin typeface="Arial MT"/>
                <a:cs typeface="Arial MT"/>
              </a:rPr>
              <a:t>log system in your </a:t>
            </a:r>
            <a:r>
              <a:rPr dirty="0" sz="1100">
                <a:latin typeface="Arial MT"/>
                <a:cs typeface="Arial MT"/>
              </a:rPr>
              <a:t>map and reduce code.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messages are </a:t>
            </a:r>
            <a:r>
              <a:rPr dirty="0" sz="1100" spc="-5">
                <a:latin typeface="Arial MT"/>
                <a:cs typeface="Arial MT"/>
              </a:rPr>
              <a:t>syslog-style </a:t>
            </a:r>
            <a:r>
              <a:rPr dirty="0" sz="1100">
                <a:latin typeface="Arial MT"/>
                <a:cs typeface="Arial MT"/>
              </a:rPr>
              <a:t>messages. As such,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specify the </a:t>
            </a:r>
            <a:r>
              <a:rPr dirty="0" sz="1100" spc="-5">
                <a:latin typeface="Arial MT"/>
                <a:cs typeface="Arial MT"/>
              </a:rPr>
              <a:t>level </a:t>
            </a:r>
            <a:r>
              <a:rPr dirty="0" sz="1100">
                <a:latin typeface="Arial MT"/>
                <a:cs typeface="Arial MT"/>
              </a:rPr>
              <a:t>of the message </a:t>
            </a:r>
            <a:r>
              <a:rPr dirty="0" sz="1100" spc="-5">
                <a:latin typeface="Arial MT"/>
                <a:cs typeface="Arial MT"/>
              </a:rPr>
              <a:t>with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following: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You can configure a </a:t>
            </a:r>
            <a:r>
              <a:rPr dirty="0" sz="1100" spc="-5">
                <a:latin typeface="Arial MT"/>
                <a:cs typeface="Arial MT"/>
              </a:rPr>
              <a:t>log level in your </a:t>
            </a:r>
            <a:r>
              <a:rPr dirty="0" sz="1100">
                <a:latin typeface="Arial MT"/>
                <a:cs typeface="Arial MT"/>
              </a:rPr>
              <a:t>code such that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>
                <a:latin typeface="Arial MT"/>
                <a:cs typeface="Arial MT"/>
              </a:rPr>
              <a:t>messages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level </a:t>
            </a:r>
            <a:r>
              <a:rPr dirty="0" sz="1100">
                <a:latin typeface="Arial MT"/>
                <a:cs typeface="Arial MT"/>
              </a:rPr>
              <a:t>(and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higher)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subsystem.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 </a:t>
            </a:r>
            <a:r>
              <a:rPr dirty="0" sz="1100">
                <a:latin typeface="Arial MT"/>
                <a:cs typeface="Arial MT"/>
              </a:rPr>
              <a:t>normal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operating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circumstances,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 not need more detail than “info” </a:t>
            </a:r>
            <a:r>
              <a:rPr dirty="0" sz="1100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jobs. </a:t>
            </a:r>
            <a:r>
              <a:rPr dirty="0" sz="1100" spc="-5">
                <a:latin typeface="Arial MT"/>
                <a:cs typeface="Arial MT"/>
              </a:rPr>
              <a:t>But </a:t>
            </a:r>
            <a:r>
              <a:rPr dirty="0" sz="1100" spc="-10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you are debugging your </a:t>
            </a:r>
            <a:r>
              <a:rPr dirty="0" sz="1100">
                <a:latin typeface="Arial MT"/>
                <a:cs typeface="Arial MT"/>
              </a:rPr>
              <a:t> code, </a:t>
            </a:r>
            <a:r>
              <a:rPr dirty="0" sz="1100" spc="-5">
                <a:latin typeface="Arial MT"/>
                <a:cs typeface="Arial MT"/>
              </a:rPr>
              <a:t>you should enable </a:t>
            </a:r>
            <a:r>
              <a:rPr dirty="0" sz="1100">
                <a:latin typeface="Arial MT"/>
                <a:cs typeface="Arial MT"/>
              </a:rPr>
              <a:t>“debug” </a:t>
            </a:r>
            <a:r>
              <a:rPr dirty="0" sz="1100" spc="-10">
                <a:latin typeface="Arial MT"/>
                <a:cs typeface="Arial MT"/>
              </a:rPr>
              <a:t>level </a:t>
            </a:r>
            <a:r>
              <a:rPr dirty="0" sz="1100">
                <a:latin typeface="Arial MT"/>
                <a:cs typeface="Arial MT"/>
              </a:rPr>
              <a:t>info from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(mapred.map.child.log.level and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mapred.reduce.child.log.level).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134099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3816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history of a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stored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its output </a:t>
            </a:r>
            <a:r>
              <a:rPr dirty="0" sz="1100" spc="-5">
                <a:latin typeface="Arial MT"/>
                <a:cs typeface="Arial MT"/>
              </a:rPr>
              <a:t>directory. </a:t>
            </a: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display </a:t>
            </a:r>
            <a:r>
              <a:rPr dirty="0" sz="1100">
                <a:latin typeface="Arial MT"/>
                <a:cs typeface="Arial MT"/>
              </a:rPr>
              <a:t>the history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normal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operating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(e.g.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view,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cat,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more,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…)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5">
                <a:latin typeface="Arial MT"/>
                <a:cs typeface="Arial MT"/>
              </a:rPr>
              <a:t> MapR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572000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Refer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377825" marR="5080" indent="-36449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5.3a: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5.3b: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CLI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0716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15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572000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Refer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377825" marR="5080" indent="-36449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5.3a: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logging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5.3b: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CLI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35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465829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 </a:t>
            </a:r>
            <a:r>
              <a:rPr dirty="0" sz="1100">
                <a:latin typeface="Arial MT"/>
                <a:cs typeface="Arial MT"/>
              </a:rPr>
              <a:t>discuss </a:t>
            </a:r>
            <a:r>
              <a:rPr dirty="0" sz="1100" spc="-5">
                <a:latin typeface="Arial MT"/>
                <a:cs typeface="Arial MT"/>
              </a:rPr>
              <a:t>how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write unit tests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0572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56885" cy="24117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985">
              <a:lnSpc>
                <a:spcPct val="101400"/>
              </a:lnSpc>
              <a:spcBef>
                <a:spcPts val="85"/>
              </a:spcBef>
            </a:pPr>
            <a:r>
              <a:rPr dirty="0" sz="1100" spc="-10">
                <a:latin typeface="Arial MT"/>
                <a:cs typeface="Arial MT"/>
              </a:rPr>
              <a:t>MRUnit </a:t>
            </a:r>
            <a:r>
              <a:rPr dirty="0" sz="1100" spc="-5">
                <a:latin typeface="Arial MT"/>
                <a:cs typeface="Arial MT"/>
              </a:rPr>
              <a:t>allows </a:t>
            </a:r>
            <a:r>
              <a:rPr dirty="0" sz="1100">
                <a:latin typeface="Arial MT"/>
                <a:cs typeface="Arial MT"/>
              </a:rPr>
              <a:t>programmers to test </a:t>
            </a:r>
            <a:r>
              <a:rPr dirty="0" sz="1100" spc="-5">
                <a:latin typeface="Arial MT"/>
                <a:cs typeface="Arial MT"/>
              </a:rPr>
              <a:t>Mapper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Reducer class functionality without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extension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Junit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inside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harness.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 MT"/>
              <a:cs typeface="Arial MT"/>
            </a:endParaRPr>
          </a:p>
          <a:p>
            <a:pPr marL="12700" marR="621030">
              <a:lnSpc>
                <a:spcPct val="103600"/>
              </a:lnSpc>
              <a:spcBef>
                <a:spcPts val="5"/>
              </a:spcBef>
            </a:pPr>
            <a:r>
              <a:rPr dirty="0" sz="1100" spc="-10">
                <a:latin typeface="Arial MT"/>
                <a:cs typeface="Arial MT"/>
              </a:rPr>
              <a:t>MRUnit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Cloudera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official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Apache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project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u="sng" sz="1100" spc="-5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 MT"/>
                <a:cs typeface="Arial MT"/>
                <a:hlinkClick r:id="rId3"/>
              </a:rPr>
              <a:t>http://mrunit.apache.org.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MRUnit</a:t>
            </a:r>
            <a:r>
              <a:rPr dirty="0" sz="1100" spc="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uses the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LocalJobRunner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to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execute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either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Mapper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or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Reducer</a:t>
            </a:r>
            <a:r>
              <a:rPr dirty="0" sz="1100" spc="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in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isolation,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or </a:t>
            </a:r>
            <a:r>
              <a:rPr dirty="0" sz="1100" spc="-29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both,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to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simulate</a:t>
            </a:r>
            <a:r>
              <a:rPr dirty="0" sz="1100" spc="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dirty="0" sz="1100" spc="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single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run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with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sample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data set.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You</a:t>
            </a:r>
            <a:r>
              <a:rPr dirty="0" sz="1100" spc="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set up</a:t>
            </a:r>
            <a:r>
              <a:rPr dirty="0" sz="1100" spc="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your</a:t>
            </a:r>
            <a:r>
              <a:rPr dirty="0" sz="1100" spc="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test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case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by 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defining</a:t>
            </a:r>
            <a:r>
              <a:rPr dirty="0" sz="1100" spc="30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one</a:t>
            </a:r>
            <a:r>
              <a:rPr dirty="0" sz="1100" spc="-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or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more</a:t>
            </a:r>
            <a:r>
              <a:rPr dirty="0" sz="1100" spc="-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inpout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records,</a:t>
            </a:r>
            <a:r>
              <a:rPr dirty="0" sz="1100" spc="-4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asserting</a:t>
            </a:r>
            <a:r>
              <a:rPr dirty="0" sz="1100" spc="-2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dirty="0" sz="1100" spc="-2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output</a:t>
            </a:r>
            <a:r>
              <a:rPr dirty="0" sz="11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per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dirty="0" sz="1100" spc="-2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input,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executing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the </a:t>
            </a:r>
            <a:r>
              <a:rPr dirty="0" sz="1100" spc="-29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code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in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LocalJobRunner.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Successful code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(expected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output matches actual output) 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will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silently exit,</a:t>
            </a:r>
            <a:r>
              <a:rPr dirty="0" sz="1100" spc="29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and failed code (mismatch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between expected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and actual output) 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will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throw</a:t>
            </a:r>
            <a:r>
              <a:rPr dirty="0" sz="1100" spc="-2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an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exception,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 by</a:t>
            </a:r>
            <a:r>
              <a:rPr dirty="0" sz="1100" spc="29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default.</a:t>
            </a:r>
            <a:r>
              <a:rPr dirty="0" sz="1100" spc="-3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You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can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also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include</a:t>
            </a:r>
            <a:r>
              <a:rPr dirty="0" sz="1100" spc="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other</a:t>
            </a:r>
            <a:r>
              <a:rPr dirty="0" sz="1100" spc="-2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output</a:t>
            </a:r>
            <a:r>
              <a:rPr dirty="0" sz="1100" spc="-3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dirty="0" sz="1100" spc="-1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logging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information </a:t>
            </a:r>
            <a:r>
              <a:rPr dirty="0" sz="1100" spc="-29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5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dirty="0" sz="1100" spc="-4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your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debugging</a:t>
            </a:r>
            <a:r>
              <a:rPr dirty="0" sz="1100" spc="30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purposes</a:t>
            </a:r>
            <a:r>
              <a:rPr dirty="0" sz="1100" spc="-3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if</a:t>
            </a:r>
            <a:r>
              <a:rPr dirty="0" sz="1100" spc="-15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you</a:t>
            </a:r>
            <a:r>
              <a:rPr dirty="0" sz="110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Arial MT"/>
                <a:cs typeface="Arial MT"/>
              </a:rPr>
              <a:t>like.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232" cy="29259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4769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Here is </a:t>
            </a:r>
            <a:r>
              <a:rPr dirty="0" sz="1100">
                <a:latin typeface="Arial MT"/>
                <a:cs typeface="Arial MT"/>
              </a:rPr>
              <a:t>a conceptual </a:t>
            </a:r>
            <a:r>
              <a:rPr dirty="0" sz="1100" spc="-5">
                <a:latin typeface="Arial MT"/>
                <a:cs typeface="Arial MT"/>
              </a:rPr>
              <a:t>view </a:t>
            </a:r>
            <a:r>
              <a:rPr dirty="0" sz="1100">
                <a:latin typeface="Arial MT"/>
                <a:cs typeface="Arial MT"/>
              </a:rPr>
              <a:t>of testing the </a:t>
            </a:r>
            <a:r>
              <a:rPr dirty="0" sz="1100" spc="-5">
                <a:latin typeface="Arial MT"/>
                <a:cs typeface="Arial MT"/>
              </a:rPr>
              <a:t>Mapper class </a:t>
            </a:r>
            <a:r>
              <a:rPr dirty="0" sz="1100">
                <a:latin typeface="Arial MT"/>
                <a:cs typeface="Arial MT"/>
              </a:rPr>
              <a:t>using </a:t>
            </a:r>
            <a:r>
              <a:rPr dirty="0" sz="1100" spc="-10">
                <a:latin typeface="Arial MT"/>
                <a:cs typeface="Arial MT"/>
              </a:rPr>
              <a:t>MRUnit.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provide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along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expected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map method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that key-value </a:t>
            </a:r>
            <a:r>
              <a:rPr dirty="0" sz="1100" spc="-5">
                <a:latin typeface="Arial MT"/>
                <a:cs typeface="Arial MT"/>
              </a:rPr>
              <a:t>pair.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simple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string</a:t>
            </a:r>
            <a:r>
              <a:rPr dirty="0" sz="1100">
                <a:latin typeface="Arial MT"/>
                <a:cs typeface="Arial MT"/>
              </a:rPr>
              <a:t> comparison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compare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actual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expected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provide.</a:t>
            </a:r>
            <a:r>
              <a:rPr dirty="0" sz="1100">
                <a:latin typeface="Arial MT"/>
                <a:cs typeface="Arial MT"/>
              </a:rPr>
              <a:t> If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don't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throws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5">
                <a:latin typeface="Arial MT"/>
                <a:cs typeface="Arial MT"/>
              </a:rPr>
              <a:t> exception.</a:t>
            </a:r>
            <a:r>
              <a:rPr dirty="0" sz="1100">
                <a:latin typeface="Arial MT"/>
                <a:cs typeface="Arial MT"/>
              </a:rPr>
              <a:t> If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 exits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silently.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6063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47665" cy="1044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572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5">
                <a:latin typeface="Arial MT"/>
                <a:cs typeface="Arial MT"/>
              </a:rPr>
              <a:t> snippet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class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“ReceiptsTest”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defines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driver</a:t>
            </a:r>
            <a:r>
              <a:rPr dirty="0" sz="1100">
                <a:latin typeface="Arial MT"/>
                <a:cs typeface="Arial MT"/>
              </a:rPr>
              <a:t> for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MRUnit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harness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Java annotation “@Before” indicates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method </a:t>
            </a:r>
            <a:r>
              <a:rPr dirty="0" sz="1100">
                <a:latin typeface="Arial MT"/>
                <a:cs typeface="Arial MT"/>
              </a:rPr>
              <a:t>to run before </a:t>
            </a:r>
            <a:r>
              <a:rPr dirty="0" sz="1100" spc="-5">
                <a:latin typeface="Arial MT"/>
                <a:cs typeface="Arial MT"/>
              </a:rPr>
              <a:t>executing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test.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>
                <a:latin typeface="Arial MT"/>
                <a:cs typeface="Arial MT"/>
              </a:rPr>
              <a:t> case, </a:t>
            </a:r>
            <a:r>
              <a:rPr dirty="0" sz="1100" spc="-5">
                <a:latin typeface="Arial MT"/>
                <a:cs typeface="Arial MT"/>
              </a:rPr>
              <a:t>it’s </a:t>
            </a:r>
            <a:r>
              <a:rPr dirty="0" sz="1100">
                <a:latin typeface="Arial MT"/>
                <a:cs typeface="Arial MT"/>
              </a:rPr>
              <a:t>the setUp() </a:t>
            </a:r>
            <a:r>
              <a:rPr dirty="0" sz="1100" spc="-5">
                <a:latin typeface="Arial MT"/>
                <a:cs typeface="Arial MT"/>
              </a:rPr>
              <a:t>method which instantiates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new Mapper object 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are </a:t>
            </a:r>
            <a:r>
              <a:rPr dirty="0" sz="1100">
                <a:latin typeface="Arial MT"/>
                <a:cs typeface="Arial MT"/>
              </a:rPr>
              <a:t> testing.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39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931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31485" cy="13855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Java annotation “@Test” indicates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method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 spc="-10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testing </a:t>
            </a:r>
            <a:r>
              <a:rPr dirty="0" sz="1100">
                <a:latin typeface="Arial MT"/>
                <a:cs typeface="Arial MT"/>
              </a:rPr>
              <a:t>the code. In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case, the name of the test method </a:t>
            </a:r>
            <a:r>
              <a:rPr dirty="0" sz="1100" spc="-5">
                <a:latin typeface="Arial MT"/>
                <a:cs typeface="Arial MT"/>
              </a:rPr>
              <a:t>is called testMapper().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example,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define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record </a:t>
            </a:r>
            <a:r>
              <a:rPr dirty="0" sz="1100" spc="-5">
                <a:latin typeface="Arial MT"/>
                <a:cs typeface="Arial MT"/>
              </a:rPr>
              <a:t>which includes </a:t>
            </a:r>
            <a:r>
              <a:rPr dirty="0" sz="1100">
                <a:latin typeface="Arial MT"/>
                <a:cs typeface="Arial MT"/>
              </a:rPr>
              <a:t>a LongWritable(0) – first record – and a sample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value.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 code</a:t>
            </a:r>
            <a:r>
              <a:rPr dirty="0" sz="1100" spc="-5">
                <a:latin typeface="Arial MT"/>
                <a:cs typeface="Arial MT"/>
              </a:rPr>
              <a:t> executes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expecting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“summary</a:t>
            </a:r>
            <a:r>
              <a:rPr dirty="0" sz="1100" spc="254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1901_63”.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40449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runTest() method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MRUnit </a:t>
            </a:r>
            <a:r>
              <a:rPr dirty="0" sz="1100">
                <a:latin typeface="Arial MT"/>
                <a:cs typeface="Arial MT"/>
              </a:rPr>
              <a:t>test harness to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-5">
                <a:latin typeface="Arial MT"/>
                <a:cs typeface="Arial MT"/>
              </a:rPr>
              <a:t>locally.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throw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fails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(for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reason).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9816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code </a:t>
            </a:r>
            <a:r>
              <a:rPr dirty="0" sz="1100" spc="-5">
                <a:latin typeface="Arial MT"/>
                <a:cs typeface="Arial MT"/>
              </a:rPr>
              <a:t>above shows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main </a:t>
            </a:r>
            <a:r>
              <a:rPr dirty="0" sz="1100">
                <a:latin typeface="Arial MT"/>
                <a:cs typeface="Arial MT"/>
              </a:rPr>
              <a:t>method of the </a:t>
            </a:r>
            <a:r>
              <a:rPr dirty="0" sz="1100" spc="-5">
                <a:latin typeface="Arial MT"/>
                <a:cs typeface="Arial MT"/>
              </a:rPr>
              <a:t>driver calling </a:t>
            </a:r>
            <a:r>
              <a:rPr dirty="0" sz="1100">
                <a:latin typeface="Arial MT"/>
                <a:cs typeface="Arial MT"/>
              </a:rPr>
              <a:t>the 2 </a:t>
            </a:r>
            <a:r>
              <a:rPr dirty="0" sz="1100" spc="-5">
                <a:latin typeface="Arial MT"/>
                <a:cs typeface="Arial MT"/>
              </a:rPr>
              <a:t>aforementioned </a:t>
            </a:r>
            <a:r>
              <a:rPr dirty="0" sz="1100">
                <a:latin typeface="Arial MT"/>
                <a:cs typeface="Arial MT"/>
              </a:rPr>
              <a:t> methods 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 up and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>
                <a:latin typeface="Arial MT"/>
                <a:cs typeface="Arial MT"/>
              </a:rPr>
              <a:t>the test. The code catches any </a:t>
            </a:r>
            <a:r>
              <a:rPr dirty="0" sz="1100" spc="-5">
                <a:latin typeface="Arial MT"/>
                <a:cs typeface="Arial MT"/>
              </a:rPr>
              <a:t>exceptions thrown </a:t>
            </a:r>
            <a:r>
              <a:rPr dirty="0" sz="1100">
                <a:latin typeface="Arial MT"/>
                <a:cs typeface="Arial MT"/>
              </a:rPr>
              <a:t>by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runTest() method and prints the trace to standard error. If there are no errors or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exceptions, </a:t>
            </a:r>
            <a:r>
              <a:rPr dirty="0" sz="1100">
                <a:latin typeface="Arial MT"/>
                <a:cs typeface="Arial MT"/>
              </a:rPr>
              <a:t>then the code </a:t>
            </a:r>
            <a:r>
              <a:rPr dirty="0" sz="1100" spc="-5">
                <a:latin typeface="Arial MT"/>
                <a:cs typeface="Arial MT"/>
              </a:rPr>
              <a:t>exits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silently. </a:t>
            </a:r>
            <a:r>
              <a:rPr dirty="0" sz="1100">
                <a:latin typeface="Arial MT"/>
                <a:cs typeface="Arial MT"/>
              </a:rPr>
              <a:t>Properly equipped </a:t>
            </a:r>
            <a:r>
              <a:rPr dirty="0" sz="1100" spc="-5">
                <a:latin typeface="Arial MT"/>
                <a:cs typeface="Arial MT"/>
              </a:rPr>
              <a:t>development environments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build.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1784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Here is </a:t>
            </a:r>
            <a:r>
              <a:rPr dirty="0" sz="1100">
                <a:latin typeface="Arial MT"/>
                <a:cs typeface="Arial MT"/>
              </a:rPr>
              <a:t>a a conceptual </a:t>
            </a:r>
            <a:r>
              <a:rPr dirty="0" sz="1100" spc="-5">
                <a:latin typeface="Arial MT"/>
                <a:cs typeface="Arial MT"/>
              </a:rPr>
              <a:t>view </a:t>
            </a:r>
            <a:r>
              <a:rPr dirty="0" sz="1100">
                <a:latin typeface="Arial MT"/>
                <a:cs typeface="Arial MT"/>
              </a:rPr>
              <a:t>of testing the </a:t>
            </a:r>
            <a:r>
              <a:rPr dirty="0" sz="1100" spc="-5">
                <a:latin typeface="Arial MT"/>
                <a:cs typeface="Arial MT"/>
              </a:rPr>
              <a:t>Reducer class using </a:t>
            </a:r>
            <a:r>
              <a:rPr dirty="0" sz="1100" spc="-10">
                <a:latin typeface="Arial MT"/>
                <a:cs typeface="Arial MT"/>
              </a:rPr>
              <a:t>MRUnit.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provide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list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along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expected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pair. </a:t>
            </a:r>
            <a:r>
              <a:rPr dirty="0" sz="1100">
                <a:latin typeface="Arial MT"/>
                <a:cs typeface="Arial MT"/>
              </a:rPr>
              <a:t>The reduce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then does a </a:t>
            </a:r>
            <a:r>
              <a:rPr dirty="0" sz="1100" spc="-5">
                <a:latin typeface="Arial MT"/>
                <a:cs typeface="Arial MT"/>
              </a:rPr>
              <a:t>simple string </a:t>
            </a:r>
            <a:r>
              <a:rPr dirty="0" sz="1100">
                <a:latin typeface="Arial MT"/>
                <a:cs typeface="Arial MT"/>
              </a:rPr>
              <a:t>comparison to compare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actual output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expected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-5">
                <a:latin typeface="Arial MT"/>
                <a:cs typeface="Arial MT"/>
              </a:rPr>
              <a:t>you provide. </a:t>
            </a:r>
            <a:r>
              <a:rPr dirty="0" sz="1100">
                <a:latin typeface="Arial MT"/>
                <a:cs typeface="Arial MT"/>
              </a:rPr>
              <a:t>If they don't match, the </a:t>
            </a:r>
            <a:r>
              <a:rPr dirty="0" sz="1100" spc="-5">
                <a:latin typeface="Arial MT"/>
                <a:cs typeface="Arial MT"/>
              </a:rPr>
              <a:t>driver throws </a:t>
            </a:r>
            <a:r>
              <a:rPr dirty="0" sz="1100">
                <a:latin typeface="Arial MT"/>
                <a:cs typeface="Arial MT"/>
              </a:rPr>
              <a:t> 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exception.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 exits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silently.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87" y="845566"/>
            <a:ext cx="7151370" cy="9220200"/>
            <a:chOff x="627887" y="845566"/>
            <a:chExt cx="715137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3" y="851916"/>
              <a:ext cx="6501384" cy="3375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745" y="852424"/>
              <a:ext cx="7138034" cy="9206230"/>
            </a:xfrm>
            <a:custGeom>
              <a:avLst/>
              <a:gdLst/>
              <a:ahLst/>
              <a:cxnLst/>
              <a:rect l="l" t="t" r="r" b="b"/>
              <a:pathLst>
                <a:path w="7138034" h="9206230">
                  <a:moveTo>
                    <a:pt x="7137653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23151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</a:t>
            </a:r>
            <a:r>
              <a:rPr dirty="0" sz="1100">
                <a:latin typeface="Arial MT"/>
                <a:cs typeface="Arial MT"/>
              </a:rPr>
              <a:t> 5.4: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MRUnit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083808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03139"/>
            <a:ext cx="5565140" cy="10414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completed Lesson </a:t>
            </a:r>
            <a:r>
              <a:rPr dirty="0" sz="1100" spc="-5">
                <a:latin typeface="Arial MT"/>
                <a:cs typeface="Arial MT"/>
              </a:rPr>
              <a:t>Five.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know how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tracks counters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file system, </a:t>
            </a:r>
            <a:r>
              <a:rPr dirty="0" sz="1100">
                <a:latin typeface="Arial MT"/>
                <a:cs typeface="Arial MT"/>
              </a:rPr>
              <a:t>jobs, framework, and custom counters 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create.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MCS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>
                <a:latin typeface="Arial MT"/>
                <a:cs typeface="Arial MT"/>
              </a:rPr>
              <a:t> pane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glass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  <a:p>
            <a:pPr marL="12700" marR="207645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How Hadoop</a:t>
            </a:r>
            <a:r>
              <a:rPr dirty="0" sz="1100">
                <a:latin typeface="Arial MT"/>
                <a:cs typeface="Arial MT"/>
              </a:rPr>
              <a:t> commands can </a:t>
            </a:r>
            <a:r>
              <a:rPr dirty="0" sz="1100" spc="-5">
                <a:latin typeface="Arial MT"/>
                <a:cs typeface="Arial MT"/>
              </a:rPr>
              <a:t>launch, </a:t>
            </a:r>
            <a:r>
              <a:rPr dirty="0" sz="1100">
                <a:latin typeface="Arial MT"/>
                <a:cs typeface="Arial MT"/>
              </a:rPr>
              <a:t>manage, and </a:t>
            </a:r>
            <a:r>
              <a:rPr dirty="0" sz="1100" spc="-5">
                <a:latin typeface="Arial MT"/>
                <a:cs typeface="Arial MT"/>
              </a:rPr>
              <a:t>monitor </a:t>
            </a:r>
            <a:r>
              <a:rPr dirty="0" sz="1100">
                <a:latin typeface="Arial MT"/>
                <a:cs typeface="Arial MT"/>
              </a:rPr>
              <a:t>jobs. 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also now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know 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and reduce </a:t>
            </a:r>
            <a:r>
              <a:rPr dirty="0" sz="1100" spc="-5">
                <a:latin typeface="Arial MT"/>
                <a:cs typeface="Arial MT"/>
              </a:rPr>
              <a:t>functionality using </a:t>
            </a:r>
            <a:r>
              <a:rPr dirty="0" sz="1100" spc="-10">
                <a:latin typeface="Arial MT"/>
                <a:cs typeface="Arial MT"/>
              </a:rPr>
              <a:t>MRUnit. </a:t>
            </a:r>
            <a:r>
              <a:rPr dirty="0" sz="1100">
                <a:latin typeface="Arial MT"/>
                <a:cs typeface="Arial MT"/>
              </a:rPr>
              <a:t>In the </a:t>
            </a:r>
            <a:r>
              <a:rPr dirty="0" sz="1100" spc="-5">
                <a:latin typeface="Arial MT"/>
                <a:cs typeface="Arial MT"/>
              </a:rPr>
              <a:t>next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strategies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enhancing</a:t>
            </a:r>
            <a:r>
              <a:rPr dirty="0" sz="1100">
                <a:latin typeface="Arial MT"/>
                <a:cs typeface="Arial MT"/>
              </a:rPr>
              <a:t> 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4803" y="354837"/>
            <a:ext cx="31242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436" y="2606191"/>
            <a:ext cx="3961682" cy="14482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L5-</a:t>
            </a:r>
            <a:r>
              <a:rPr dirty="0" spc="-5"/>
              <a:t>44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14696"/>
            <a:ext cx="475107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</a:t>
            </a:r>
            <a:r>
              <a:rPr dirty="0" sz="1100" spc="-5">
                <a:latin typeface="Arial MT"/>
                <a:cs typeface="Arial MT"/>
              </a:rPr>
              <a:t>DEV </a:t>
            </a:r>
            <a:r>
              <a:rPr dirty="0" sz="1100">
                <a:latin typeface="Arial MT"/>
                <a:cs typeface="Arial MT"/>
              </a:rPr>
              <a:t>301 – </a:t>
            </a:r>
            <a:r>
              <a:rPr dirty="0" sz="1100" spc="-5">
                <a:latin typeface="Arial MT"/>
                <a:cs typeface="Arial MT"/>
              </a:rPr>
              <a:t>Manage </a:t>
            </a:r>
            <a:r>
              <a:rPr dirty="0" sz="1100">
                <a:latin typeface="Arial MT"/>
                <a:cs typeface="Arial MT"/>
              </a:rPr>
              <a:t>and Test </a:t>
            </a:r>
            <a:r>
              <a:rPr dirty="0" sz="1100" spc="-5">
                <a:latin typeface="Arial MT"/>
                <a:cs typeface="Arial MT"/>
              </a:rPr>
              <a:t>Hadoop MapReduce Applications,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3521" y="2978130"/>
            <a:ext cx="3886492" cy="10671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354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75551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Lesson </a:t>
            </a:r>
            <a:r>
              <a:rPr dirty="0" sz="1100" spc="-10">
                <a:latin typeface="Arial MT"/>
                <a:cs typeface="Arial MT"/>
              </a:rPr>
              <a:t>Six.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 spc="-5">
                <a:latin typeface="Arial MT"/>
                <a:cs typeface="Arial MT"/>
              </a:rPr>
              <a:t>look </a:t>
            </a:r>
            <a:r>
              <a:rPr dirty="0" sz="1100">
                <a:latin typeface="Arial MT"/>
                <a:cs typeface="Arial MT"/>
              </a:rPr>
              <a:t>at strategies of </a:t>
            </a:r>
            <a:r>
              <a:rPr dirty="0" sz="1100" spc="-5">
                <a:latin typeface="Arial MT"/>
                <a:cs typeface="Arial MT"/>
              </a:rPr>
              <a:t>enhancing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354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63867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begin by </a:t>
            </a:r>
            <a:r>
              <a:rPr dirty="0" sz="1100" spc="-10">
                <a:latin typeface="Arial MT"/>
                <a:cs typeface="Arial MT"/>
              </a:rPr>
              <a:t>reviewing </a:t>
            </a:r>
            <a:r>
              <a:rPr dirty="0" sz="1100">
                <a:latin typeface="Arial MT"/>
                <a:cs typeface="Arial MT"/>
              </a:rPr>
              <a:t>the components </a:t>
            </a:r>
            <a:r>
              <a:rPr dirty="0" sz="1100" spc="-5">
                <a:latin typeface="Arial MT"/>
                <a:cs typeface="Arial MT"/>
              </a:rPr>
              <a:t>that contribute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58485" cy="3747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206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begin by discussing strategies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enhancing performance. </a:t>
            </a: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tuning performance,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few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things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keep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mind.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342265">
              <a:lnSpc>
                <a:spcPct val="101400"/>
              </a:lnSpc>
            </a:pPr>
            <a:r>
              <a:rPr dirty="0" sz="1100">
                <a:latin typeface="Arial MT"/>
                <a:cs typeface="Arial MT"/>
              </a:rPr>
              <a:t>Performance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related to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space or </a:t>
            </a:r>
            <a:r>
              <a:rPr dirty="0" sz="1100" spc="-5">
                <a:latin typeface="Arial MT"/>
                <a:cs typeface="Arial MT"/>
              </a:rPr>
              <a:t>time. </a:t>
            </a:r>
            <a:r>
              <a:rPr dirty="0" sz="1100">
                <a:latin typeface="Arial MT"/>
                <a:cs typeface="Arial MT"/>
              </a:rPr>
              <a:t>Space – how many </a:t>
            </a:r>
            <a:r>
              <a:rPr dirty="0" sz="1100" spc="-5">
                <a:latin typeface="Arial MT"/>
                <a:cs typeface="Arial MT"/>
              </a:rPr>
              <a:t>bytes </a:t>
            </a:r>
            <a:r>
              <a:rPr dirty="0" sz="1100">
                <a:latin typeface="Arial MT"/>
                <a:cs typeface="Arial MT"/>
              </a:rPr>
              <a:t>are read 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memory,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disk,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network.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Time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</a:t>
            </a:r>
            <a:r>
              <a:rPr dirty="0" sz="1100" spc="-5">
                <a:latin typeface="Arial MT"/>
                <a:cs typeface="Arial MT"/>
              </a:rPr>
              <a:t>long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take,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take,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phase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task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take,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…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etc.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algn="just" marL="12700" marR="189230">
              <a:lnSpc>
                <a:spcPct val="101000"/>
              </a:lnSpc>
            </a:pPr>
            <a:r>
              <a:rPr dirty="0" sz="1100" spc="-5">
                <a:latin typeface="Arial MT"/>
                <a:cs typeface="Arial MT"/>
              </a:rPr>
              <a:t>First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foremost,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ensure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bug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free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optimize</a:t>
            </a:r>
            <a:r>
              <a:rPr dirty="0" sz="1100">
                <a:latin typeface="Arial MT"/>
                <a:cs typeface="Arial MT"/>
              </a:rPr>
              <a:t> it.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changing the nature of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code to </a:t>
            </a:r>
            <a:r>
              <a:rPr dirty="0" sz="1100" spc="-5">
                <a:latin typeface="Arial MT"/>
                <a:cs typeface="Arial MT"/>
              </a:rPr>
              <a:t>improve </a:t>
            </a:r>
            <a:r>
              <a:rPr dirty="0" sz="1100">
                <a:latin typeface="Arial MT"/>
                <a:cs typeface="Arial MT"/>
              </a:rPr>
              <a:t>performance,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may </a:t>
            </a:r>
            <a:r>
              <a:rPr dirty="0" sz="1100" spc="-5">
                <a:latin typeface="Arial MT"/>
                <a:cs typeface="Arial MT"/>
              </a:rPr>
              <a:t>well </a:t>
            </a:r>
            <a:r>
              <a:rPr dirty="0" sz="1100">
                <a:latin typeface="Arial MT"/>
                <a:cs typeface="Arial MT"/>
              </a:rPr>
              <a:t>introduce bugs,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introduce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complexity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more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difficult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debug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place.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tuning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fast.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Don't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waste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don't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 very </a:t>
            </a:r>
            <a:r>
              <a:rPr dirty="0" sz="1100">
                <a:latin typeface="Arial MT"/>
                <a:cs typeface="Arial MT"/>
              </a:rPr>
              <a:t>often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because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pay-off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small.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8509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Performance </a:t>
            </a:r>
            <a:r>
              <a:rPr dirty="0" sz="1100" spc="-5">
                <a:latin typeface="Arial MT"/>
                <a:cs typeface="Arial MT"/>
              </a:rPr>
              <a:t>tuning is very </a:t>
            </a:r>
            <a:r>
              <a:rPr dirty="0" sz="1100">
                <a:latin typeface="Arial MT"/>
                <a:cs typeface="Arial MT"/>
              </a:rPr>
              <a:t>specific to an </a:t>
            </a:r>
            <a:r>
              <a:rPr dirty="0" sz="1100" spc="-5">
                <a:latin typeface="Arial MT"/>
                <a:cs typeface="Arial MT"/>
              </a:rPr>
              <a:t>application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its workload. Making </a:t>
            </a:r>
            <a:r>
              <a:rPr dirty="0" sz="1100">
                <a:latin typeface="Arial MT"/>
                <a:cs typeface="Arial MT"/>
              </a:rPr>
              <a:t>a change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 or the code may </a:t>
            </a:r>
            <a:r>
              <a:rPr dirty="0" sz="1100" spc="-5">
                <a:latin typeface="Arial MT"/>
                <a:cs typeface="Arial MT"/>
              </a:rPr>
              <a:t>improve </a:t>
            </a:r>
            <a:r>
              <a:rPr dirty="0" sz="1100">
                <a:latin typeface="Arial MT"/>
                <a:cs typeface="Arial MT"/>
              </a:rPr>
              <a:t>performance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one job but </a:t>
            </a:r>
            <a:r>
              <a:rPr dirty="0" sz="1100" spc="-5">
                <a:latin typeface="Arial MT"/>
                <a:cs typeface="Arial MT"/>
              </a:rPr>
              <a:t>actually worsen </a:t>
            </a:r>
            <a:r>
              <a:rPr dirty="0" sz="1100">
                <a:latin typeface="Arial MT"/>
                <a:cs typeface="Arial MT"/>
              </a:rPr>
              <a:t> performance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another.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93980">
              <a:lnSpc>
                <a:spcPct val="101000"/>
              </a:lnSpc>
            </a:pP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5">
                <a:latin typeface="Arial MT"/>
                <a:cs typeface="Arial MT"/>
              </a:rPr>
              <a:t> should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create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scripts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automate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testing.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best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a series of tests and compare performance results </a:t>
            </a:r>
            <a:r>
              <a:rPr dirty="0" sz="1100" spc="-5">
                <a:latin typeface="Arial MT"/>
                <a:cs typeface="Arial MT"/>
              </a:rPr>
              <a:t>without having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manually.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" y="845566"/>
            <a:ext cx="7139305" cy="9220200"/>
            <a:chOff x="640080" y="845566"/>
            <a:chExt cx="7139305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72" y="1121664"/>
              <a:ext cx="6121232" cy="31150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6938" y="852424"/>
              <a:ext cx="7125970" cy="9206230"/>
            </a:xfrm>
            <a:custGeom>
              <a:avLst/>
              <a:gdLst/>
              <a:ahLst/>
              <a:cxnLst/>
              <a:rect l="l" t="t" r="r" b="b"/>
              <a:pathLst>
                <a:path w="7125970" h="9206230">
                  <a:moveTo>
                    <a:pt x="7125462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89270" cy="10477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lesson </a:t>
            </a:r>
            <a:r>
              <a:rPr dirty="0" sz="1100">
                <a:latin typeface="Arial MT"/>
                <a:cs typeface="Arial MT"/>
              </a:rPr>
              <a:t>focuses on managing the performance of a </a:t>
            </a:r>
            <a:r>
              <a:rPr dirty="0" sz="1100" spc="-5">
                <a:latin typeface="Arial MT"/>
                <a:cs typeface="Arial MT"/>
              </a:rPr>
              <a:t>single MapReduce job/application,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 </a:t>
            </a:r>
            <a:r>
              <a:rPr dirty="0" sz="1100" spc="-5">
                <a:latin typeface="Arial MT"/>
                <a:cs typeface="Arial MT"/>
              </a:rPr>
              <a:t>underlying </a:t>
            </a:r>
            <a:r>
              <a:rPr dirty="0" sz="1100">
                <a:latin typeface="Arial MT"/>
                <a:cs typeface="Arial MT"/>
              </a:rPr>
              <a:t>cluster framework. There are </a:t>
            </a:r>
            <a:r>
              <a:rPr dirty="0" sz="1100" spc="-5">
                <a:latin typeface="Arial MT"/>
                <a:cs typeface="Arial MT"/>
              </a:rPr>
              <a:t>several </a:t>
            </a:r>
            <a:r>
              <a:rPr dirty="0" sz="1100">
                <a:latin typeface="Arial MT"/>
                <a:cs typeface="Arial MT"/>
              </a:rPr>
              <a:t>factors that go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management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tuning </a:t>
            </a:r>
            <a:r>
              <a:rPr dirty="0" sz="1100">
                <a:latin typeface="Arial MT"/>
                <a:cs typeface="Arial MT"/>
              </a:rPr>
              <a:t>of cluster performance that are </a:t>
            </a:r>
            <a:r>
              <a:rPr dirty="0" sz="1100" spc="-5">
                <a:latin typeface="Arial MT"/>
                <a:cs typeface="Arial MT"/>
              </a:rPr>
              <a:t>beyond </a:t>
            </a:r>
            <a:r>
              <a:rPr dirty="0" sz="1100">
                <a:latin typeface="Arial MT"/>
                <a:cs typeface="Arial MT"/>
              </a:rPr>
              <a:t>the scope and </a:t>
            </a:r>
            <a:r>
              <a:rPr dirty="0" sz="1100" spc="-5">
                <a:latin typeface="Arial MT"/>
                <a:cs typeface="Arial MT"/>
              </a:rPr>
              <a:t>intent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course.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Click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62812"/>
              <a:ext cx="6121232" cy="31184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3720" cy="17240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Slot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configuration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calculated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CPU,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memory,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disk.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term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“slot”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used to represent a </a:t>
            </a:r>
            <a:r>
              <a:rPr dirty="0" sz="1100" spc="-5">
                <a:latin typeface="Arial MT"/>
                <a:cs typeface="Arial MT"/>
              </a:rPr>
              <a:t>schedulable unit </a:t>
            </a:r>
            <a:r>
              <a:rPr dirty="0" sz="1100">
                <a:latin typeface="Arial MT"/>
                <a:cs typeface="Arial MT"/>
              </a:rPr>
              <a:t>of task </a:t>
            </a:r>
            <a:r>
              <a:rPr dirty="0" sz="1100" spc="-5">
                <a:latin typeface="Arial MT"/>
                <a:cs typeface="Arial MT"/>
              </a:rPr>
              <a:t>execution, </a:t>
            </a:r>
            <a:r>
              <a:rPr dirty="0" sz="1100">
                <a:latin typeface="Arial MT"/>
                <a:cs typeface="Arial MT"/>
              </a:rPr>
              <a:t>and one </a:t>
            </a:r>
            <a:r>
              <a:rPr dirty="0" sz="1100" spc="-5">
                <a:latin typeface="Arial MT"/>
                <a:cs typeface="Arial MT"/>
              </a:rPr>
              <a:t>slot </a:t>
            </a:r>
            <a:r>
              <a:rPr dirty="0" sz="1100">
                <a:latin typeface="Arial MT"/>
                <a:cs typeface="Arial MT"/>
              </a:rPr>
              <a:t>can run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maximum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given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function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 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 </a:t>
            </a:r>
            <a:r>
              <a:rPr dirty="0" sz="1100">
                <a:latin typeface="Arial MT"/>
                <a:cs typeface="Arial MT"/>
              </a:rPr>
              <a:t>cores by default (but </a:t>
            </a:r>
            <a:r>
              <a:rPr dirty="0" sz="1100" spc="-5">
                <a:latin typeface="Arial MT"/>
                <a:cs typeface="Arial MT"/>
              </a:rPr>
              <a:t>your admin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override </a:t>
            </a:r>
            <a:r>
              <a:rPr dirty="0" sz="1100">
                <a:latin typeface="Arial MT"/>
                <a:cs typeface="Arial MT"/>
              </a:rPr>
              <a:t>that default configuration).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reserved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>
                <a:latin typeface="Arial MT"/>
                <a:cs typeface="Arial MT"/>
              </a:rPr>
              <a:t> 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reserved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 marL="12700" marR="89535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Typically,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consume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compute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 should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lower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ExpressLane </a:t>
            </a:r>
            <a:r>
              <a:rPr dirty="0" sz="1100">
                <a:latin typeface="Arial MT"/>
                <a:cs typeface="Arial MT"/>
              </a:rPr>
              <a:t>feature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reserve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“ephemeral”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executing</a:t>
            </a:r>
            <a:r>
              <a:rPr dirty="0" sz="1100">
                <a:latin typeface="Arial MT"/>
                <a:cs typeface="Arial MT"/>
              </a:rPr>
              <a:t> “small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jobs.”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345936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265"/>
            <a:ext cx="5647055" cy="803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Now that </a:t>
            </a:r>
            <a:r>
              <a:rPr dirty="0" sz="1700" spc="-15">
                <a:latin typeface="Calibri"/>
                <a:cs typeface="Calibri"/>
              </a:rPr>
              <a:t>we’ve </a:t>
            </a:r>
            <a:r>
              <a:rPr dirty="0" sz="1700" spc="-5">
                <a:latin typeface="Calibri"/>
                <a:cs typeface="Calibri"/>
              </a:rPr>
              <a:t>described </a:t>
            </a:r>
            <a:r>
              <a:rPr dirty="0" sz="1700" spc="5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process </a:t>
            </a:r>
            <a:r>
              <a:rPr dirty="0" sz="1700">
                <a:latin typeface="Calibri"/>
                <a:cs typeface="Calibri"/>
              </a:rPr>
              <a:t>of </a:t>
            </a:r>
            <a:r>
              <a:rPr dirty="0" sz="1700" spc="-5">
                <a:latin typeface="Calibri"/>
                <a:cs typeface="Calibri"/>
              </a:rPr>
              <a:t>how to run </a:t>
            </a:r>
            <a:r>
              <a:rPr dirty="0" sz="1700" spc="-10">
                <a:latin typeface="Calibri"/>
                <a:cs typeface="Calibri"/>
              </a:rPr>
              <a:t>wordcount </a:t>
            </a:r>
            <a:r>
              <a:rPr dirty="0" sz="1700" spc="-5">
                <a:latin typeface="Calibri"/>
                <a:cs typeface="Calibri"/>
              </a:rPr>
              <a:t> in </a:t>
            </a:r>
            <a:r>
              <a:rPr dirty="0" sz="1700" spc="-10">
                <a:latin typeface="Calibri"/>
                <a:cs typeface="Calibri"/>
              </a:rPr>
              <a:t>MapReduce. </a:t>
            </a:r>
            <a:r>
              <a:rPr dirty="0" sz="1700" spc="-50">
                <a:latin typeface="Calibri"/>
                <a:cs typeface="Calibri"/>
              </a:rPr>
              <a:t>You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may </a:t>
            </a:r>
            <a:r>
              <a:rPr dirty="0" sz="1700" spc="-10">
                <a:latin typeface="Calibri"/>
                <a:cs typeface="Calibri"/>
              </a:rPr>
              <a:t>want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 spc="5">
                <a:latin typeface="Calibri"/>
                <a:cs typeface="Calibri"/>
              </a:rPr>
              <a:t>try </a:t>
            </a:r>
            <a:r>
              <a:rPr dirty="0" sz="1700" spc="-10">
                <a:latin typeface="Calibri"/>
                <a:cs typeface="Calibri"/>
              </a:rPr>
              <a:t>running wordcount on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single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text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file,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set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text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files,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or</a:t>
            </a:r>
            <a:r>
              <a:rPr dirty="0" sz="1700" spc="-5">
                <a:latin typeface="Calibri"/>
                <a:cs typeface="Calibri"/>
              </a:rPr>
              <a:t> even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binary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file.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17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10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1908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2213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strategies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enhancing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019675" cy="1715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talk about </a:t>
            </a:r>
            <a:r>
              <a:rPr dirty="0" sz="1100" spc="-10">
                <a:latin typeface="Arial MT"/>
                <a:cs typeface="Arial MT"/>
              </a:rPr>
              <a:t>what </a:t>
            </a:r>
            <a:r>
              <a:rPr dirty="0" sz="1100">
                <a:latin typeface="Arial MT"/>
                <a:cs typeface="Arial MT"/>
              </a:rPr>
              <a:t>kind </a:t>
            </a:r>
            <a:r>
              <a:rPr dirty="0" sz="1100" spc="-5">
                <a:latin typeface="Arial MT"/>
                <a:cs typeface="Arial MT"/>
              </a:rPr>
              <a:t>of things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be used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enhance performance.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enhancements: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>
                <a:latin typeface="Arial MT"/>
                <a:cs typeface="Arial MT"/>
              </a:rPr>
              <a:t>Compressing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 spc="-5">
                <a:latin typeface="Arial MT"/>
                <a:cs typeface="Arial MT"/>
              </a:rPr>
              <a:t>Modifying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 spc="-5">
                <a:latin typeface="Arial MT"/>
                <a:cs typeface="Arial MT"/>
              </a:rPr>
              <a:t>Using speculative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 spc="-5">
                <a:latin typeface="Arial MT"/>
                <a:cs typeface="Arial MT"/>
              </a:rPr>
              <a:t>Reusing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>
                <a:latin typeface="Arial MT"/>
                <a:cs typeface="Arial MT"/>
              </a:rPr>
              <a:t>Configuring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properties</a:t>
            </a:r>
            <a:endParaRPr sz="1100">
              <a:latin typeface="Arial MT"/>
              <a:cs typeface="Arial MT"/>
            </a:endParaRPr>
          </a:p>
          <a:p>
            <a:pPr marL="316865" indent="-304800">
              <a:lnSpc>
                <a:spcPct val="100000"/>
              </a:lnSpc>
              <a:buFont typeface="Symbol"/>
              <a:buChar char=""/>
              <a:tabLst>
                <a:tab pos="316865" algn="l"/>
                <a:tab pos="317500" algn="l"/>
              </a:tabLst>
            </a:pPr>
            <a:r>
              <a:rPr dirty="0" sz="1100">
                <a:latin typeface="Arial MT"/>
                <a:cs typeface="Arial MT"/>
              </a:rPr>
              <a:t>Configuring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properties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93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4355" cy="3940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7785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implemented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network traffic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during </a:t>
            </a:r>
            <a:r>
              <a:rPr dirty="0" sz="1100">
                <a:latin typeface="Arial MT"/>
                <a:cs typeface="Arial MT"/>
              </a:rPr>
              <a:t>the shuffle phase. A combiner </a:t>
            </a:r>
            <a:r>
              <a:rPr dirty="0" sz="1100" spc="-5">
                <a:latin typeface="Arial MT"/>
                <a:cs typeface="Arial MT"/>
              </a:rPr>
              <a:t>is called </a:t>
            </a:r>
            <a:r>
              <a:rPr dirty="0" sz="1100">
                <a:latin typeface="Arial MT"/>
                <a:cs typeface="Arial MT"/>
              </a:rPr>
              <a:t>after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mappers finish and before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>
                <a:latin typeface="Arial MT"/>
                <a:cs typeface="Arial MT"/>
              </a:rPr>
              <a:t>are shuffled and </a:t>
            </a:r>
            <a:r>
              <a:rPr dirty="0" sz="1100" spc="-5">
                <a:latin typeface="Arial MT"/>
                <a:cs typeface="Arial MT"/>
              </a:rPr>
              <a:t>transmitted over </a:t>
            </a:r>
            <a:r>
              <a:rPr dirty="0" sz="1100">
                <a:latin typeface="Arial MT"/>
                <a:cs typeface="Arial MT"/>
              </a:rPr>
              <a:t>the network. The primary </a:t>
            </a:r>
            <a:r>
              <a:rPr dirty="0" sz="1100" spc="-5">
                <a:latin typeface="Arial MT"/>
                <a:cs typeface="Arial MT"/>
              </a:rPr>
              <a:t>rule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consider when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implementing </a:t>
            </a:r>
            <a:r>
              <a:rPr dirty="0" sz="1100">
                <a:latin typeface="Arial MT"/>
                <a:cs typeface="Arial MT"/>
              </a:rPr>
              <a:t>a combiner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that the output of the combiner must match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reducer. If the reducer </a:t>
            </a:r>
            <a:r>
              <a:rPr dirty="0" sz="1100" spc="-5">
                <a:latin typeface="Arial MT"/>
                <a:cs typeface="Arial MT"/>
              </a:rPr>
              <a:t>is itself commutative </a:t>
            </a:r>
            <a:r>
              <a:rPr dirty="0" sz="1100">
                <a:latin typeface="Arial MT"/>
                <a:cs typeface="Arial MT"/>
              </a:rPr>
              <a:t>and associate, then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might be </a:t>
            </a:r>
            <a:r>
              <a:rPr dirty="0" sz="1100" spc="-5">
                <a:latin typeface="Arial MT"/>
                <a:cs typeface="Arial MT"/>
              </a:rPr>
              <a:t>able </a:t>
            </a:r>
            <a:r>
              <a:rPr dirty="0" sz="1100">
                <a:latin typeface="Arial MT"/>
                <a:cs typeface="Arial MT"/>
              </a:rPr>
              <a:t>to use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 as the combiner. If not both </a:t>
            </a:r>
            <a:r>
              <a:rPr dirty="0" sz="1100" spc="-5">
                <a:latin typeface="Arial MT"/>
                <a:cs typeface="Arial MT"/>
              </a:rPr>
              <a:t>associative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commutative,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need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a  custom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addition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320040">
              <a:lnSpc>
                <a:spcPct val="1010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combiner does not </a:t>
            </a:r>
            <a:r>
              <a:rPr dirty="0" sz="1100" spc="-10">
                <a:latin typeface="Arial MT"/>
                <a:cs typeface="Arial MT"/>
              </a:rPr>
              <a:t>always </a:t>
            </a:r>
            <a:r>
              <a:rPr dirty="0" sz="1100" spc="-5">
                <a:latin typeface="Arial MT"/>
                <a:cs typeface="Arial MT"/>
              </a:rPr>
              <a:t>improve </a:t>
            </a:r>
            <a:r>
              <a:rPr dirty="0" sz="1100">
                <a:latin typeface="Arial MT"/>
                <a:cs typeface="Arial MT"/>
              </a:rPr>
              <a:t>performance. </a:t>
            </a:r>
            <a:r>
              <a:rPr dirty="0" sz="1100" spc="-5">
                <a:latin typeface="Arial MT"/>
                <a:cs typeface="Arial MT"/>
              </a:rPr>
              <a:t>Specifically, if your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job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more </a:t>
            </a:r>
            <a:r>
              <a:rPr dirty="0" sz="1100" spc="-5">
                <a:latin typeface="Arial MT"/>
                <a:cs typeface="Arial MT"/>
              </a:rPr>
              <a:t>CPU bound </a:t>
            </a:r>
            <a:r>
              <a:rPr dirty="0" sz="1100">
                <a:latin typeface="Arial MT"/>
                <a:cs typeface="Arial MT"/>
              </a:rPr>
              <a:t>than I/O </a:t>
            </a:r>
            <a:r>
              <a:rPr dirty="0" sz="1100" spc="-5">
                <a:latin typeface="Arial MT"/>
                <a:cs typeface="Arial MT"/>
              </a:rPr>
              <a:t>bound. </a:t>
            </a:r>
            <a:r>
              <a:rPr dirty="0" sz="1100">
                <a:latin typeface="Arial MT"/>
                <a:cs typeface="Arial MT"/>
              </a:rPr>
              <a:t>In other </a:t>
            </a:r>
            <a:r>
              <a:rPr dirty="0" sz="1100" spc="-5">
                <a:latin typeface="Arial MT"/>
                <a:cs typeface="Arial MT"/>
              </a:rPr>
              <a:t>words, if it </a:t>
            </a:r>
            <a:r>
              <a:rPr dirty="0" sz="1100">
                <a:latin typeface="Arial MT"/>
                <a:cs typeface="Arial MT"/>
              </a:rPr>
              <a:t>uses </a:t>
            </a:r>
            <a:r>
              <a:rPr dirty="0" sz="1100" spc="-5">
                <a:latin typeface="Arial MT"/>
                <a:cs typeface="Arial MT"/>
              </a:rPr>
              <a:t>lots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computation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relatively small </a:t>
            </a:r>
            <a:r>
              <a:rPr dirty="0" sz="1100">
                <a:latin typeface="Arial MT"/>
                <a:cs typeface="Arial MT"/>
              </a:rPr>
              <a:t>set of data, then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combiner may </a:t>
            </a:r>
            <a:r>
              <a:rPr dirty="0" sz="1100" spc="-5">
                <a:latin typeface="Arial MT"/>
                <a:cs typeface="Arial MT"/>
              </a:rPr>
              <a:t>actually </a:t>
            </a:r>
            <a:r>
              <a:rPr dirty="0" sz="1100">
                <a:latin typeface="Arial MT"/>
                <a:cs typeface="Arial MT"/>
              </a:rPr>
              <a:t> increase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time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little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savings </a:t>
            </a:r>
            <a:r>
              <a:rPr dirty="0" sz="1100">
                <a:latin typeface="Arial MT"/>
                <a:cs typeface="Arial MT"/>
              </a:rPr>
              <a:t>on the</a:t>
            </a:r>
            <a:r>
              <a:rPr dirty="0" sz="1100" spc="-5">
                <a:latin typeface="Arial MT"/>
                <a:cs typeface="Arial MT"/>
              </a:rPr>
              <a:t> network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bandwidth.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2700" marR="5461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As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performance tuning, </a:t>
            </a:r>
            <a:r>
              <a:rPr dirty="0" sz="1100" spc="-5">
                <a:latin typeface="Arial MT"/>
                <a:cs typeface="Arial MT"/>
              </a:rPr>
              <a:t>you'll </a:t>
            </a:r>
            <a:r>
              <a:rPr dirty="0" sz="1100">
                <a:latin typeface="Arial MT"/>
                <a:cs typeface="Arial MT"/>
              </a:rPr>
              <a:t>need to </a:t>
            </a:r>
            <a:r>
              <a:rPr dirty="0" sz="1100" spc="-5">
                <a:latin typeface="Arial MT"/>
                <a:cs typeface="Arial MT"/>
              </a:rPr>
              <a:t>vet </a:t>
            </a:r>
            <a:r>
              <a:rPr dirty="0" sz="1100">
                <a:latin typeface="Arial MT"/>
                <a:cs typeface="Arial MT"/>
              </a:rPr>
              <a:t>out the performance </a:t>
            </a:r>
            <a:r>
              <a:rPr dirty="0" sz="1100" spc="-5">
                <a:latin typeface="Arial MT"/>
                <a:cs typeface="Arial MT"/>
              </a:rPr>
              <a:t>impact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r>
              <a:rPr dirty="0" sz="1100" spc="-10">
                <a:latin typeface="Arial MT"/>
                <a:cs typeface="Arial MT"/>
              </a:rPr>
              <a:t> with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workload.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recommendation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 a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 </a:t>
            </a:r>
            <a:r>
              <a:rPr dirty="0" sz="1100" spc="-5">
                <a:latin typeface="Arial MT"/>
                <a:cs typeface="Arial MT"/>
              </a:rPr>
              <a:t>when performing </a:t>
            </a:r>
            <a:r>
              <a:rPr dirty="0" sz="1100">
                <a:latin typeface="Arial MT"/>
                <a:cs typeface="Arial MT"/>
              </a:rPr>
              <a:t>aggregations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 number of keys </a:t>
            </a:r>
            <a:r>
              <a:rPr dirty="0" sz="1100" spc="-5">
                <a:latin typeface="Arial MT"/>
                <a:cs typeface="Arial MT"/>
              </a:rPr>
              <a:t>is significantly less </a:t>
            </a:r>
            <a:r>
              <a:rPr dirty="0" sz="1100">
                <a:latin typeface="Arial MT"/>
                <a:cs typeface="Arial MT"/>
              </a:rPr>
              <a:t>than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 of records. This suggests that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lot </a:t>
            </a:r>
            <a:r>
              <a:rPr dirty="0" sz="1100">
                <a:latin typeface="Arial MT"/>
                <a:cs typeface="Arial MT"/>
              </a:rPr>
              <a:t>to do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reduce phase that can be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done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1299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 combiner </a:t>
            </a:r>
            <a:r>
              <a:rPr dirty="0" sz="1100" spc="-5">
                <a:latin typeface="Arial MT"/>
                <a:cs typeface="Arial MT"/>
              </a:rPr>
              <a:t>is invoked </a:t>
            </a:r>
            <a:r>
              <a:rPr dirty="0" sz="1100">
                <a:latin typeface="Arial MT"/>
                <a:cs typeface="Arial MT"/>
              </a:rPr>
              <a:t>on each mapper after the </a:t>
            </a:r>
            <a:r>
              <a:rPr dirty="0" sz="1100" spc="-5">
                <a:latin typeface="Arial MT"/>
                <a:cs typeface="Arial MT"/>
              </a:rPr>
              <a:t>intermediate results have </a:t>
            </a:r>
            <a:r>
              <a:rPr dirty="0" sz="1100">
                <a:latin typeface="Arial MT"/>
                <a:cs typeface="Arial MT"/>
              </a:rPr>
              <a:t>been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partitioned </a:t>
            </a:r>
            <a:r>
              <a:rPr dirty="0" sz="1100">
                <a:latin typeface="Arial MT"/>
                <a:cs typeface="Arial MT"/>
              </a:rPr>
              <a:t>and sorted.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note that the framework may </a:t>
            </a:r>
            <a:r>
              <a:rPr dirty="0" sz="1100" spc="-5">
                <a:latin typeface="Arial MT"/>
                <a:cs typeface="Arial MT"/>
              </a:rPr>
              <a:t>call </a:t>
            </a:r>
            <a:r>
              <a:rPr dirty="0" sz="1100">
                <a:latin typeface="Arial MT"/>
                <a:cs typeface="Arial MT"/>
              </a:rPr>
              <a:t>the same combiner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 times on the same mapper, as </a:t>
            </a:r>
            <a:r>
              <a:rPr dirty="0" sz="1100" spc="-5">
                <a:latin typeface="Arial MT"/>
                <a:cs typeface="Arial MT"/>
              </a:rPr>
              <a:t>shown above. </a:t>
            </a:r>
            <a:r>
              <a:rPr dirty="0" sz="1100">
                <a:latin typeface="Arial MT"/>
                <a:cs typeface="Arial MT"/>
              </a:rPr>
              <a:t>In general, the framework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the combiner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buffer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flush.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20">
                <a:latin typeface="Arial MT"/>
                <a:cs typeface="Arial MT"/>
              </a:rPr>
              <a:t>We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buffer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flushes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45973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715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This code </a:t>
            </a:r>
            <a:r>
              <a:rPr dirty="0" sz="1100" spc="-5">
                <a:latin typeface="Arial MT"/>
                <a:cs typeface="Arial MT"/>
              </a:rPr>
              <a:t>snippets shows </a:t>
            </a:r>
            <a:r>
              <a:rPr dirty="0" sz="1100">
                <a:latin typeface="Arial MT"/>
                <a:cs typeface="Arial MT"/>
              </a:rPr>
              <a:t>how to define a custom combiner. The </a:t>
            </a:r>
            <a:r>
              <a:rPr dirty="0" sz="1100" spc="-5">
                <a:latin typeface="Arial MT"/>
                <a:cs typeface="Arial MT"/>
              </a:rPr>
              <a:t>driver class </a:t>
            </a:r>
            <a:r>
              <a:rPr dirty="0" sz="1100">
                <a:latin typeface="Arial MT"/>
                <a:cs typeface="Arial MT"/>
              </a:rPr>
              <a:t>must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job to use the combiner by </a:t>
            </a:r>
            <a:r>
              <a:rPr dirty="0" sz="1100" spc="-5">
                <a:latin typeface="Arial MT"/>
                <a:cs typeface="Arial MT"/>
              </a:rPr>
              <a:t>invoking </a:t>
            </a:r>
            <a:r>
              <a:rPr dirty="0" sz="1100" spc="-5">
                <a:latin typeface="Courier New"/>
                <a:cs typeface="Courier New"/>
              </a:rPr>
              <a:t>setCombinerClass() </a:t>
            </a:r>
            <a:r>
              <a:rPr dirty="0" sz="1100">
                <a:latin typeface="Arial MT"/>
                <a:cs typeface="Arial MT"/>
              </a:rPr>
              <a:t>method 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Configuration </a:t>
            </a:r>
            <a:r>
              <a:rPr dirty="0" sz="1100">
                <a:latin typeface="Arial MT"/>
                <a:cs typeface="Arial MT"/>
              </a:rPr>
              <a:t>object. The combiner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must </a:t>
            </a:r>
            <a:r>
              <a:rPr dirty="0" sz="1100" spc="-5">
                <a:latin typeface="Arial MT"/>
                <a:cs typeface="Arial MT"/>
              </a:rPr>
              <a:t>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Courier New"/>
                <a:cs typeface="Courier New"/>
              </a:rPr>
              <a:t>reduce() </a:t>
            </a:r>
            <a:r>
              <a:rPr dirty="0" sz="1100">
                <a:latin typeface="Courier New"/>
                <a:cs typeface="Courier New"/>
              </a:rPr>
              <a:t> </a:t>
            </a:r>
            <a:r>
              <a:rPr dirty="0" sz="1100">
                <a:latin typeface="Arial MT"/>
                <a:cs typeface="Arial MT"/>
              </a:rPr>
              <a:t>method.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Again,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recall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combiner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81100"/>
              <a:ext cx="6121232" cy="31272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04180" cy="2586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413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Enabling Map </a:t>
            </a:r>
            <a:r>
              <a:rPr dirty="0" sz="1100">
                <a:latin typeface="Arial MT"/>
                <a:cs typeface="Arial MT"/>
              </a:rPr>
              <a:t>output compression reduces the </a:t>
            </a:r>
            <a:r>
              <a:rPr dirty="0" sz="1100" spc="-5">
                <a:latin typeface="Arial MT"/>
                <a:cs typeface="Arial MT"/>
              </a:rPr>
              <a:t>disk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network </a:t>
            </a:r>
            <a:r>
              <a:rPr dirty="0" sz="1100">
                <a:latin typeface="Arial MT"/>
                <a:cs typeface="Arial MT"/>
              </a:rPr>
              <a:t>I/O overhead at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expense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cycles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necessary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decompression.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Hadoop, this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is written</a:t>
            </a:r>
            <a:r>
              <a:rPr dirty="0" sz="1100">
                <a:latin typeface="Arial MT"/>
                <a:cs typeface="Arial MT"/>
              </a:rPr>
              <a:t> to the </a:t>
            </a:r>
            <a:r>
              <a:rPr dirty="0" sz="1100" spc="-5">
                <a:latin typeface="Arial MT"/>
                <a:cs typeface="Arial MT"/>
              </a:rPr>
              <a:t>local disk </a:t>
            </a:r>
            <a:r>
              <a:rPr dirty="0" sz="1100">
                <a:latin typeface="Arial MT"/>
                <a:cs typeface="Arial MT"/>
              </a:rPr>
              <a:t>of the mapper, not the </a:t>
            </a:r>
            <a:r>
              <a:rPr dirty="0" sz="1100" spc="-5">
                <a:latin typeface="Arial MT"/>
                <a:cs typeface="Arial MT"/>
              </a:rPr>
              <a:t>distributed file system. MapR </a:t>
            </a:r>
            <a:r>
              <a:rPr dirty="0" sz="1100">
                <a:latin typeface="Arial MT"/>
                <a:cs typeface="Arial MT"/>
              </a:rPr>
              <a:t> enhances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by </a:t>
            </a:r>
            <a:r>
              <a:rPr dirty="0" sz="1100" spc="-5">
                <a:latin typeface="Arial MT"/>
                <a:cs typeface="Arial MT"/>
              </a:rPr>
              <a:t>writing</a:t>
            </a:r>
            <a:r>
              <a:rPr dirty="0" sz="1100">
                <a:latin typeface="Arial MT"/>
                <a:cs typeface="Arial MT"/>
              </a:rPr>
              <a:t> to a </a:t>
            </a:r>
            <a:r>
              <a:rPr dirty="0" sz="1100" spc="-5">
                <a:latin typeface="Arial MT"/>
                <a:cs typeface="Arial MT"/>
              </a:rPr>
              <a:t>local MapR volume </a:t>
            </a:r>
            <a:r>
              <a:rPr dirty="0" sz="1100">
                <a:latin typeface="Arial MT"/>
                <a:cs typeface="Arial MT"/>
              </a:rPr>
              <a:t>on the mapper.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discuss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more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54305">
              <a:lnSpc>
                <a:spcPct val="1008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tunables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off,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actual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codec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enabled. </a:t>
            </a:r>
            <a:r>
              <a:rPr dirty="0" sz="1100">
                <a:latin typeface="Arial MT"/>
                <a:cs typeface="Arial MT"/>
              </a:rPr>
              <a:t>The default compression algorithm used on </a:t>
            </a:r>
            <a:r>
              <a:rPr dirty="0" sz="1100" spc="-5">
                <a:latin typeface="Arial MT"/>
                <a:cs typeface="Arial MT"/>
              </a:rPr>
              <a:t>MapR is </a:t>
            </a:r>
            <a:r>
              <a:rPr dirty="0" sz="1100">
                <a:latin typeface="Arial MT"/>
                <a:cs typeface="Arial MT"/>
              </a:rPr>
              <a:t>LZ4. The ZLIB codec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provides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highest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>
                <a:latin typeface="Arial MT"/>
                <a:cs typeface="Arial MT"/>
              </a:rPr>
              <a:t> requires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CPU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cycles.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</a:pPr>
            <a:r>
              <a:rPr dirty="0" sz="1100">
                <a:latin typeface="Arial MT"/>
                <a:cs typeface="Arial MT"/>
              </a:rPr>
              <a:t>In general,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recommended to </a:t>
            </a:r>
            <a:r>
              <a:rPr dirty="0" sz="1100" spc="-5">
                <a:latin typeface="Arial MT"/>
                <a:cs typeface="Arial MT"/>
              </a:rPr>
              <a:t>enable </a:t>
            </a:r>
            <a:r>
              <a:rPr dirty="0" sz="1100">
                <a:latin typeface="Arial MT"/>
                <a:cs typeface="Arial MT"/>
              </a:rPr>
              <a:t>compression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intermediate results when using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non-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binary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data.</a:t>
            </a:r>
            <a:endParaRPr sz="1100">
              <a:latin typeface="Arial MT"/>
              <a:cs typeface="Arial MT"/>
            </a:endParaRPr>
          </a:p>
          <a:p>
            <a:pPr marL="12700" marR="71755">
              <a:lnSpc>
                <a:spcPct val="104099"/>
              </a:lnSpc>
              <a:spcBef>
                <a:spcPts val="30"/>
              </a:spcBef>
            </a:pPr>
            <a:r>
              <a:rPr dirty="0" sz="1100">
                <a:latin typeface="Arial MT"/>
                <a:cs typeface="Arial MT"/>
              </a:rPr>
              <a:t>The data that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compressed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context is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which is spilled </a:t>
            </a:r>
            <a:r>
              <a:rPr dirty="0" sz="1100">
                <a:latin typeface="Arial MT"/>
                <a:cs typeface="Arial MT"/>
              </a:rPr>
              <a:t>to storage </a:t>
            </a:r>
            <a:r>
              <a:rPr dirty="0" sz="1100" spc="-5">
                <a:latin typeface="Arial MT"/>
                <a:cs typeface="Arial MT"/>
              </a:rPr>
              <a:t>during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Enable</a:t>
            </a:r>
            <a:r>
              <a:rPr dirty="0" sz="1100" spc="-15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compression</a:t>
            </a:r>
            <a:r>
              <a:rPr dirty="0" sz="1100" spc="-35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for</a:t>
            </a:r>
            <a:r>
              <a:rPr dirty="0" sz="1100" spc="-2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non-binary</a:t>
            </a:r>
            <a:r>
              <a:rPr dirty="0" sz="1100" spc="-2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data</a:t>
            </a:r>
            <a:r>
              <a:rPr dirty="0" sz="1100" spc="-15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and</a:t>
            </a:r>
            <a:r>
              <a:rPr dirty="0" sz="1100" spc="-1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configure </a:t>
            </a:r>
            <a:r>
              <a:rPr dirty="0" sz="1100" spc="-29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spc="-5" b="1" i="1">
                <a:solidFill>
                  <a:srgbClr val="008000"/>
                </a:solidFill>
                <a:latin typeface="Arial"/>
                <a:cs typeface="Arial"/>
              </a:rPr>
              <a:t>LD_LIBRARY_PATH</a:t>
            </a:r>
            <a:r>
              <a:rPr dirty="0" sz="1100" spc="4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to</a:t>
            </a:r>
            <a:r>
              <a:rPr dirty="0" sz="1100" spc="-1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enable</a:t>
            </a:r>
            <a:r>
              <a:rPr dirty="0" sz="1100" spc="-10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native</a:t>
            </a:r>
            <a:r>
              <a:rPr dirty="0" sz="1100" spc="-35" b="1" i="1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1100" b="1" i="1">
                <a:solidFill>
                  <a:srgbClr val="008000"/>
                </a:solidFill>
                <a:latin typeface="Arial"/>
                <a:cs typeface="Arial"/>
              </a:rPr>
              <a:t>codecs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9786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57850" cy="37699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51765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You can request a specific number of reduce tasks by configuring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mapred.reduce.tasks </a:t>
            </a:r>
            <a:r>
              <a:rPr dirty="0" sz="1100">
                <a:latin typeface="Arial MT"/>
                <a:cs typeface="Arial MT"/>
              </a:rPr>
              <a:t>parameter. This has the effect of </a:t>
            </a:r>
            <a:r>
              <a:rPr dirty="0" sz="1100" spc="-5">
                <a:latin typeface="Arial MT"/>
                <a:cs typeface="Arial MT"/>
              </a:rPr>
              <a:t>partitioning </a:t>
            </a:r>
            <a:r>
              <a:rPr dirty="0" sz="1100">
                <a:latin typeface="Arial MT"/>
                <a:cs typeface="Arial MT"/>
              </a:rPr>
              <a:t>the data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 of </a:t>
            </a:r>
            <a:r>
              <a:rPr dirty="0" sz="1100" spc="-5">
                <a:latin typeface="Arial MT"/>
                <a:cs typeface="Arial MT"/>
              </a:rPr>
              <a:t>partitions during </a:t>
            </a:r>
            <a:r>
              <a:rPr dirty="0" sz="1100">
                <a:latin typeface="Arial MT"/>
                <a:cs typeface="Arial MT"/>
              </a:rPr>
              <a:t>the map phase and </a:t>
            </a:r>
            <a:r>
              <a:rPr dirty="0" sz="1100" spc="-5">
                <a:latin typeface="Arial MT"/>
                <a:cs typeface="Arial MT"/>
              </a:rPr>
              <a:t>scheduling </a:t>
            </a:r>
            <a:r>
              <a:rPr dirty="0" sz="1100">
                <a:latin typeface="Arial MT"/>
                <a:cs typeface="Arial MT"/>
              </a:rPr>
              <a:t>that same number of reduce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762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map-only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zero.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>
                <a:latin typeface="Arial MT"/>
                <a:cs typeface="Arial MT"/>
              </a:rPr>
              <a:t> default,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Arial MT"/>
              <a:cs typeface="Arial MT"/>
            </a:endParaRPr>
          </a:p>
          <a:p>
            <a:pPr marL="12700" marR="61594">
              <a:lnSpc>
                <a:spcPct val="970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maximum </a:t>
            </a:r>
            <a:r>
              <a:rPr dirty="0" sz="1100">
                <a:latin typeface="Arial MT"/>
                <a:cs typeface="Arial MT"/>
              </a:rPr>
              <a:t>number of reduce tasks per task tracker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cluster-wide setting defined by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mapred.max.reduce.tasks </a:t>
            </a:r>
            <a:r>
              <a:rPr dirty="0" sz="1100">
                <a:latin typeface="Arial MT"/>
                <a:cs typeface="Arial MT"/>
              </a:rPr>
              <a:t>parameter. </a:t>
            </a: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maximum number of reduce tasks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can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>
                <a:latin typeface="Arial MT"/>
                <a:cs typeface="Arial MT"/>
              </a:rPr>
              <a:t>at any </a:t>
            </a:r>
            <a:r>
              <a:rPr dirty="0" sz="1100" spc="-5">
                <a:latin typeface="Arial MT"/>
                <a:cs typeface="Arial MT"/>
              </a:rPr>
              <a:t>given time </a:t>
            </a:r>
            <a:r>
              <a:rPr dirty="0" sz="1100">
                <a:latin typeface="Arial MT"/>
                <a:cs typeface="Arial MT"/>
              </a:rPr>
              <a:t>across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cluster </a:t>
            </a:r>
            <a:r>
              <a:rPr dirty="0" sz="1100" spc="-5">
                <a:latin typeface="Arial MT"/>
                <a:cs typeface="Arial MT"/>
              </a:rPr>
              <a:t>is given </a:t>
            </a:r>
            <a:r>
              <a:rPr dirty="0" sz="1100">
                <a:latin typeface="Arial MT"/>
                <a:cs typeface="Arial MT"/>
              </a:rPr>
              <a:t>by (number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trackers)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</a:t>
            </a:r>
            <a:r>
              <a:rPr dirty="0" sz="1100" spc="-5">
                <a:latin typeface="Courier New"/>
                <a:cs typeface="Courier New"/>
              </a:rPr>
              <a:t>mapred.max.reduce.tasks</a:t>
            </a:r>
            <a:r>
              <a:rPr dirty="0" sz="1100" spc="-5">
                <a:latin typeface="Arial MT"/>
                <a:cs typeface="Arial MT"/>
              </a:rPr>
              <a:t>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 MT"/>
              <a:cs typeface="Arial MT"/>
            </a:endParaRPr>
          </a:p>
          <a:p>
            <a:pPr marL="12700" marR="139700">
              <a:lnSpc>
                <a:spcPct val="103200"/>
              </a:lnSpc>
            </a:pPr>
            <a:r>
              <a:rPr dirty="0" sz="1100">
                <a:latin typeface="Arial MT"/>
                <a:cs typeface="Arial MT"/>
              </a:rPr>
              <a:t>In general, </a:t>
            </a:r>
            <a:r>
              <a:rPr dirty="0" sz="1100" spc="-5">
                <a:latin typeface="Arial MT"/>
                <a:cs typeface="Arial MT"/>
              </a:rPr>
              <a:t>you should </a:t>
            </a:r>
            <a:r>
              <a:rPr dirty="0" sz="1100">
                <a:latin typeface="Arial MT"/>
                <a:cs typeface="Arial MT"/>
              </a:rPr>
              <a:t>configure </a:t>
            </a:r>
            <a:r>
              <a:rPr dirty="0" sz="1100" spc="-5">
                <a:latin typeface="Courier New"/>
                <a:cs typeface="Courier New"/>
              </a:rPr>
              <a:t>mapred.reduce.tasks </a:t>
            </a:r>
            <a:r>
              <a:rPr dirty="0" sz="1100">
                <a:latin typeface="Arial MT"/>
                <a:cs typeface="Arial MT"/>
              </a:rPr>
              <a:t>to be </a:t>
            </a:r>
            <a:r>
              <a:rPr dirty="0" sz="1100" spc="-5">
                <a:latin typeface="Arial MT"/>
                <a:cs typeface="Arial MT"/>
              </a:rPr>
              <a:t>between </a:t>
            </a:r>
            <a:r>
              <a:rPr dirty="0" sz="1100">
                <a:latin typeface="Arial MT"/>
                <a:cs typeface="Arial MT"/>
              </a:rPr>
              <a:t>0.95 and 1.75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times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maximum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concurrent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slots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low</a:t>
            </a:r>
            <a:r>
              <a:rPr dirty="0" sz="1100">
                <a:latin typeface="Arial MT"/>
                <a:cs typeface="Arial MT"/>
              </a:rPr>
              <a:t> end,</a:t>
            </a:r>
            <a:r>
              <a:rPr dirty="0" sz="1100" spc="-5">
                <a:latin typeface="Arial MT"/>
                <a:cs typeface="Arial MT"/>
              </a:rPr>
              <a:t> all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 can </a:t>
            </a:r>
            <a:r>
              <a:rPr dirty="0" sz="1100" spc="-5">
                <a:latin typeface="Arial MT"/>
                <a:cs typeface="Arial MT"/>
              </a:rPr>
              <a:t>begin </a:t>
            </a:r>
            <a:r>
              <a:rPr dirty="0" sz="1100">
                <a:latin typeface="Arial MT"/>
                <a:cs typeface="Arial MT"/>
              </a:rPr>
              <a:t>at once </a:t>
            </a:r>
            <a:r>
              <a:rPr dirty="0" sz="1100" spc="-5">
                <a:latin typeface="Arial MT"/>
                <a:cs typeface="Arial MT"/>
              </a:rPr>
              <a:t>(in </a:t>
            </a:r>
            <a:r>
              <a:rPr dirty="0" sz="1100">
                <a:latin typeface="Arial MT"/>
                <a:cs typeface="Arial MT"/>
              </a:rPr>
              <a:t>a so-called </a:t>
            </a:r>
            <a:r>
              <a:rPr dirty="0" sz="1100" spc="-5">
                <a:latin typeface="Arial MT"/>
                <a:cs typeface="Arial MT"/>
              </a:rPr>
              <a:t>single wave). At </a:t>
            </a:r>
            <a:r>
              <a:rPr dirty="0" sz="1100">
                <a:latin typeface="Arial MT"/>
                <a:cs typeface="Arial MT"/>
              </a:rPr>
              <a:t>the high end, a second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round 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 can </a:t>
            </a:r>
            <a:r>
              <a:rPr dirty="0" sz="1100" spc="-5">
                <a:latin typeface="Arial MT"/>
                <a:cs typeface="Arial MT"/>
              </a:rPr>
              <a:t>begin working if </a:t>
            </a:r>
            <a:r>
              <a:rPr dirty="0" sz="1100">
                <a:latin typeface="Arial MT"/>
                <a:cs typeface="Arial MT"/>
              </a:rPr>
              <a:t>some nodes finish faster than others </a:t>
            </a:r>
            <a:r>
              <a:rPr dirty="0" sz="1100" spc="-5">
                <a:latin typeface="Arial MT"/>
                <a:cs typeface="Arial MT"/>
              </a:rPr>
              <a:t>(achieving </a:t>
            </a:r>
            <a:r>
              <a:rPr dirty="0" sz="1100">
                <a:latin typeface="Arial MT"/>
                <a:cs typeface="Arial MT"/>
              </a:rPr>
              <a:t> better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parallelism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so-called dual</a:t>
            </a:r>
            <a:r>
              <a:rPr dirty="0" sz="1100" spc="-5">
                <a:latin typeface="Arial MT"/>
                <a:cs typeface="Arial MT"/>
              </a:rPr>
              <a:t> wave).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1400"/>
              </a:lnSpc>
            </a:pPr>
            <a:r>
              <a:rPr dirty="0" sz="1100" spc="-5">
                <a:latin typeface="Arial MT"/>
                <a:cs typeface="Arial MT"/>
              </a:rPr>
              <a:t>Depending </a:t>
            </a:r>
            <a:r>
              <a:rPr dirty="0" sz="1100">
                <a:latin typeface="Arial MT"/>
                <a:cs typeface="Arial MT"/>
              </a:rPr>
              <a:t>on the </a:t>
            </a:r>
            <a:r>
              <a:rPr dirty="0" sz="1100" spc="-5">
                <a:latin typeface="Arial MT"/>
                <a:cs typeface="Arial MT"/>
              </a:rPr>
              <a:t>logic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reduce code,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may need to configure a specific number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example,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month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12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map-only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2" y="1162812"/>
              <a:ext cx="6147776" cy="2850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7297"/>
            <a:ext cx="5661660" cy="430466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ct val="91100"/>
              </a:lnSpc>
              <a:spcBef>
                <a:spcPts val="220"/>
              </a:spcBef>
            </a:pPr>
            <a:r>
              <a:rPr dirty="0" sz="1100" spc="-5">
                <a:latin typeface="Arial MT"/>
                <a:cs typeface="Arial MT"/>
              </a:rPr>
              <a:t>Speculative execution 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enhancement </a:t>
            </a:r>
            <a:r>
              <a:rPr dirty="0" sz="1100" spc="-5">
                <a:latin typeface="Arial MT"/>
                <a:cs typeface="Arial MT"/>
              </a:rPr>
              <a:t>in which </a:t>
            </a:r>
            <a:r>
              <a:rPr dirty="0" sz="1100">
                <a:latin typeface="Arial MT"/>
                <a:cs typeface="Arial MT"/>
              </a:rPr>
              <a:t>the same task may be </a:t>
            </a:r>
            <a:r>
              <a:rPr dirty="0" sz="1100" spc="-5">
                <a:latin typeface="Arial MT"/>
                <a:cs typeface="Arial MT"/>
              </a:rPr>
              <a:t>executed 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trackers: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fastest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discarded.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Recall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reduce phase does not start </a:t>
            </a:r>
            <a:r>
              <a:rPr dirty="0" sz="1100" spc="-5">
                <a:latin typeface="Arial MT"/>
                <a:cs typeface="Arial MT"/>
              </a:rPr>
              <a:t>until all </a:t>
            </a:r>
            <a:r>
              <a:rPr dirty="0" sz="1100">
                <a:latin typeface="Arial MT"/>
                <a:cs typeface="Arial MT"/>
              </a:rPr>
              <a:t>map tasks complete </a:t>
            </a:r>
            <a:r>
              <a:rPr dirty="0" sz="1100" spc="-5">
                <a:latin typeface="Arial MT"/>
                <a:cs typeface="Arial MT"/>
              </a:rPr>
              <a:t>(including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slowest </a:t>
            </a:r>
            <a:r>
              <a:rPr dirty="0" sz="1100">
                <a:latin typeface="Arial MT"/>
                <a:cs typeface="Arial MT"/>
              </a:rPr>
              <a:t> map task).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Similarly, </a:t>
            </a:r>
            <a:r>
              <a:rPr dirty="0" sz="1100">
                <a:latin typeface="Arial MT"/>
                <a:cs typeface="Arial MT"/>
              </a:rPr>
              <a:t>a job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not done </a:t>
            </a:r>
            <a:r>
              <a:rPr dirty="0" sz="1100" spc="-5">
                <a:latin typeface="Arial MT"/>
                <a:cs typeface="Arial MT"/>
              </a:rPr>
              <a:t>until all </a:t>
            </a:r>
            <a:r>
              <a:rPr dirty="0" sz="1100">
                <a:latin typeface="Arial MT"/>
                <a:cs typeface="Arial MT"/>
              </a:rPr>
              <a:t>the reducers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completed. If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particularly slow</a:t>
            </a:r>
            <a:r>
              <a:rPr dirty="0" sz="1100">
                <a:latin typeface="Arial MT"/>
                <a:cs typeface="Arial MT"/>
              </a:rPr>
              <a:t> or overburdened task tracker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cluster, tasks that run on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cause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associated jobs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slow down. Speculative execution schedules </a:t>
            </a:r>
            <a:r>
              <a:rPr dirty="0" sz="1100">
                <a:latin typeface="Arial MT"/>
                <a:cs typeface="Arial MT"/>
              </a:rPr>
              <a:t>tasks "around" these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slow </a:t>
            </a:r>
            <a:r>
              <a:rPr dirty="0" sz="1100">
                <a:latin typeface="Arial MT"/>
                <a:cs typeface="Arial MT"/>
              </a:rPr>
              <a:t>nodes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remove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effect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their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slowdown.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100">
                <a:latin typeface="Arial MT"/>
                <a:cs typeface="Arial MT"/>
              </a:rPr>
              <a:t>While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like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great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take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caution.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4604">
              <a:lnSpc>
                <a:spcPct val="91000"/>
              </a:lnSpc>
            </a:pPr>
            <a:r>
              <a:rPr dirty="0" sz="1100">
                <a:latin typeface="Arial MT"/>
                <a:cs typeface="Arial MT"/>
              </a:rPr>
              <a:t>For one, the map and reduce tasks that </a:t>
            </a:r>
            <a:r>
              <a:rPr dirty="0" sz="1100" spc="-5">
                <a:latin typeface="Arial MT"/>
                <a:cs typeface="Arial MT"/>
              </a:rPr>
              <a:t>execute speculatively </a:t>
            </a:r>
            <a:r>
              <a:rPr dirty="0" sz="1100">
                <a:latin typeface="Arial MT"/>
                <a:cs typeface="Arial MT"/>
              </a:rPr>
              <a:t>must be </a:t>
            </a:r>
            <a:r>
              <a:rPr dirty="0" sz="1100" spc="-5">
                <a:latin typeface="Arial MT"/>
                <a:cs typeface="Arial MT"/>
              </a:rPr>
              <a:t>idempotent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free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side </a:t>
            </a:r>
            <a:r>
              <a:rPr dirty="0" sz="1100">
                <a:latin typeface="Arial MT"/>
                <a:cs typeface="Arial MT"/>
              </a:rPr>
              <a:t>effects. </a:t>
            </a:r>
            <a:r>
              <a:rPr dirty="0" sz="1100" spc="5">
                <a:latin typeface="Arial MT"/>
                <a:cs typeface="Arial MT"/>
              </a:rPr>
              <a:t>If, for </a:t>
            </a:r>
            <a:r>
              <a:rPr dirty="0" sz="1100" spc="-5">
                <a:latin typeface="Arial MT"/>
                <a:cs typeface="Arial MT"/>
              </a:rPr>
              <a:t>example, your </a:t>
            </a:r>
            <a:r>
              <a:rPr dirty="0" sz="1100">
                <a:latin typeface="Arial MT"/>
                <a:cs typeface="Arial MT"/>
              </a:rPr>
              <a:t>reducers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record to an </a:t>
            </a:r>
            <a:r>
              <a:rPr dirty="0" sz="1100" spc="-5">
                <a:latin typeface="Arial MT"/>
                <a:cs typeface="Arial MT"/>
              </a:rPr>
              <a:t>external </a:t>
            </a:r>
            <a:r>
              <a:rPr dirty="0" sz="1100">
                <a:latin typeface="Arial MT"/>
                <a:cs typeface="Arial MT"/>
              </a:rPr>
              <a:t>database,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is</a:t>
            </a:r>
            <a:r>
              <a:rPr dirty="0" sz="1100">
                <a:latin typeface="Arial MT"/>
                <a:cs typeface="Arial MT"/>
              </a:rPr>
              <a:t> a </a:t>
            </a:r>
            <a:r>
              <a:rPr dirty="0" sz="1100" spc="-5">
                <a:latin typeface="Arial MT"/>
                <a:cs typeface="Arial MT"/>
              </a:rPr>
              <a:t>side </a:t>
            </a:r>
            <a:r>
              <a:rPr dirty="0" sz="1100">
                <a:latin typeface="Arial MT"/>
                <a:cs typeface="Arial MT"/>
              </a:rPr>
              <a:t>effect. </a:t>
            </a:r>
            <a:r>
              <a:rPr dirty="0" sz="1100" spc="-5">
                <a:latin typeface="Arial MT"/>
                <a:cs typeface="Arial MT"/>
              </a:rPr>
              <a:t>Running multiple </a:t>
            </a:r>
            <a:r>
              <a:rPr dirty="0" sz="1100">
                <a:latin typeface="Arial MT"/>
                <a:cs typeface="Arial MT"/>
              </a:rPr>
              <a:t>such reducers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produce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such records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external </a:t>
            </a:r>
            <a:r>
              <a:rPr dirty="0" sz="1100">
                <a:latin typeface="Arial MT"/>
                <a:cs typeface="Arial MT"/>
              </a:rPr>
              <a:t>database. If </a:t>
            </a:r>
            <a:r>
              <a:rPr dirty="0" sz="1100" spc="-5">
                <a:latin typeface="Arial MT"/>
                <a:cs typeface="Arial MT"/>
              </a:rPr>
              <a:t>your applications </a:t>
            </a:r>
            <a:r>
              <a:rPr dirty="0" sz="1100">
                <a:latin typeface="Arial MT"/>
                <a:cs typeface="Arial MT"/>
              </a:rPr>
              <a:t>can tolerate </a:t>
            </a:r>
            <a:r>
              <a:rPr dirty="0" sz="1100" spc="-5">
                <a:latin typeface="Arial MT"/>
                <a:cs typeface="Arial MT"/>
              </a:rPr>
              <a:t>this, it's </a:t>
            </a:r>
            <a:r>
              <a:rPr dirty="0" sz="1100">
                <a:latin typeface="Arial MT"/>
                <a:cs typeface="Arial MT"/>
              </a:rPr>
              <a:t>not an </a:t>
            </a:r>
            <a:r>
              <a:rPr dirty="0" sz="1100" spc="-5">
                <a:latin typeface="Arial MT"/>
                <a:cs typeface="Arial MT"/>
              </a:rPr>
              <a:t>issue. </a:t>
            </a:r>
            <a:r>
              <a:rPr dirty="0" sz="1100">
                <a:latin typeface="Arial MT"/>
                <a:cs typeface="Arial MT"/>
              </a:rPr>
              <a:t>If they cannot,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disable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speculative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285115">
              <a:lnSpc>
                <a:spcPts val="1200"/>
              </a:lnSpc>
            </a:pP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two, speculative execution 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duplication </a:t>
            </a:r>
            <a:r>
              <a:rPr dirty="0" sz="1100">
                <a:latin typeface="Arial MT"/>
                <a:cs typeface="Arial MT"/>
              </a:rPr>
              <a:t>of effort. The cost of </a:t>
            </a:r>
            <a:r>
              <a:rPr dirty="0" sz="1100" spc="-5">
                <a:latin typeface="Arial MT"/>
                <a:cs typeface="Arial MT"/>
              </a:rPr>
              <a:t>launching multiple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duplicated</a:t>
            </a:r>
            <a:r>
              <a:rPr dirty="0" sz="1100">
                <a:latin typeface="Arial MT"/>
                <a:cs typeface="Arial MT"/>
              </a:rPr>
              <a:t> tasks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weighed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against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gain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getting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2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fastest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general,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recommended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speculative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 MT"/>
              <a:cs typeface="Arial MT"/>
            </a:endParaRPr>
          </a:p>
          <a:p>
            <a:pPr marL="12700" marR="22225">
              <a:lnSpc>
                <a:spcPct val="91100"/>
              </a:lnSpc>
            </a:pPr>
            <a:r>
              <a:rPr dirty="0" sz="1100" spc="-5">
                <a:latin typeface="Arial MT"/>
                <a:cs typeface="Arial MT"/>
              </a:rPr>
              <a:t>Speculative execution </a:t>
            </a:r>
            <a:r>
              <a:rPr dirty="0" sz="1100">
                <a:latin typeface="Arial MT"/>
                <a:cs typeface="Arial MT"/>
              </a:rPr>
              <a:t>occurs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both the map and reduce phases (though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separately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configurable).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diagram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 spc="5">
                <a:latin typeface="Arial MT"/>
                <a:cs typeface="Arial MT"/>
              </a:rPr>
              <a:t> 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identical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split.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Assuming the "red" map task completes first,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processed and the </a:t>
            </a:r>
            <a:r>
              <a:rPr dirty="0" sz="1100" spc="-5">
                <a:latin typeface="Arial MT"/>
                <a:cs typeface="Arial MT"/>
              </a:rPr>
              <a:t>"blue"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discarded. </a:t>
            </a:r>
            <a:r>
              <a:rPr dirty="0" sz="1100" spc="-5">
                <a:latin typeface="Arial MT"/>
                <a:cs typeface="Arial MT"/>
              </a:rPr>
              <a:t>Similarly, in </a:t>
            </a:r>
            <a:r>
              <a:rPr dirty="0" sz="1100">
                <a:latin typeface="Arial MT"/>
                <a:cs typeface="Arial MT"/>
              </a:rPr>
              <a:t>the diagram reduce phase,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tasks are </a:t>
            </a:r>
            <a:r>
              <a:rPr dirty="0" sz="1100" spc="-5">
                <a:latin typeface="Arial MT"/>
                <a:cs typeface="Arial MT"/>
              </a:rPr>
              <a:t>launched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identical</a:t>
            </a:r>
            <a:r>
              <a:rPr dirty="0" sz="1100" spc="3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partition.</a:t>
            </a:r>
            <a:r>
              <a:rPr dirty="0" sz="1100">
                <a:latin typeface="Arial MT"/>
                <a:cs typeface="Arial MT"/>
              </a:rPr>
              <a:t> Assuming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”yellow"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completes </a:t>
            </a:r>
            <a:r>
              <a:rPr dirty="0" sz="1100">
                <a:latin typeface="Arial MT"/>
                <a:cs typeface="Arial MT"/>
              </a:rPr>
              <a:t>first,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 processed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"blue"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discarded.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931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62930" cy="30759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3655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supports a configuration parameter </a:t>
            </a:r>
            <a:r>
              <a:rPr dirty="0" sz="1100" spc="-5">
                <a:latin typeface="Arial MT"/>
                <a:cs typeface="Arial MT"/>
              </a:rPr>
              <a:t>called mapred.job.reuse.jvm.num.tasks which </a:t>
            </a:r>
            <a:r>
              <a:rPr dirty="0" sz="1100">
                <a:latin typeface="Arial MT"/>
                <a:cs typeface="Arial MT"/>
              </a:rPr>
              <a:t> governs </a:t>
            </a:r>
            <a:r>
              <a:rPr dirty="0" sz="1100" spc="-5">
                <a:latin typeface="Arial MT"/>
                <a:cs typeface="Arial MT"/>
              </a:rPr>
              <a:t>whether Map/Reduce </a:t>
            </a:r>
            <a:r>
              <a:rPr dirty="0" sz="1100">
                <a:latin typeface="Arial MT"/>
                <a:cs typeface="Arial MT"/>
              </a:rPr>
              <a:t>JVM processes </a:t>
            </a:r>
            <a:r>
              <a:rPr dirty="0" sz="1100" spc="-5">
                <a:latin typeface="Arial MT"/>
                <a:cs typeface="Arial MT"/>
              </a:rPr>
              <a:t>spawned </a:t>
            </a:r>
            <a:r>
              <a:rPr dirty="0" sz="1100">
                <a:latin typeface="Arial MT"/>
                <a:cs typeface="Arial MT"/>
              </a:rPr>
              <a:t>once are re-used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more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 one task. This property can be found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mapred-site.xml and the default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 parameter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re-used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 multiple</a:t>
            </a:r>
            <a:r>
              <a:rPr dirty="0" sz="1100">
                <a:latin typeface="Arial MT"/>
                <a:cs typeface="Arial MT"/>
              </a:rPr>
              <a:t> tasks.</a:t>
            </a:r>
            <a:endParaRPr sz="1100">
              <a:latin typeface="Arial MT"/>
              <a:cs typeface="Arial MT"/>
            </a:endParaRPr>
          </a:p>
          <a:p>
            <a:pPr marL="12700" marR="9017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Setting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value </a:t>
            </a:r>
            <a:r>
              <a:rPr dirty="0" sz="1100">
                <a:latin typeface="Arial MT"/>
                <a:cs typeface="Arial MT"/>
              </a:rPr>
              <a:t>to -1 indicates that an </a:t>
            </a:r>
            <a:r>
              <a:rPr dirty="0" sz="1100" spc="-5">
                <a:latin typeface="Arial MT"/>
                <a:cs typeface="Arial MT"/>
              </a:rPr>
              <a:t>unlimited </a:t>
            </a:r>
            <a:r>
              <a:rPr dirty="0" sz="1100">
                <a:latin typeface="Arial MT"/>
                <a:cs typeface="Arial MT"/>
              </a:rPr>
              <a:t>number of tasks can be scheduled on a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</a:t>
            </a:r>
            <a:r>
              <a:rPr dirty="0" sz="1100">
                <a:latin typeface="Arial MT"/>
                <a:cs typeface="Arial MT"/>
              </a:rPr>
              <a:t> JVM instance. </a:t>
            </a:r>
            <a:r>
              <a:rPr dirty="0" sz="1100" spc="-5">
                <a:latin typeface="Arial MT"/>
                <a:cs typeface="Arial MT"/>
              </a:rPr>
              <a:t>Enabling </a:t>
            </a:r>
            <a:r>
              <a:rPr dirty="0" sz="1100">
                <a:latin typeface="Arial MT"/>
                <a:cs typeface="Arial MT"/>
              </a:rPr>
              <a:t>JVM reuse </a:t>
            </a:r>
            <a:r>
              <a:rPr dirty="0" sz="1100" spc="-5">
                <a:latin typeface="Arial MT"/>
                <a:cs typeface="Arial MT"/>
              </a:rPr>
              <a:t>policy </a:t>
            </a:r>
            <a:r>
              <a:rPr dirty="0" sz="1100">
                <a:latin typeface="Arial MT"/>
                <a:cs typeface="Arial MT"/>
              </a:rPr>
              <a:t>reduces the overhead of JVM startup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teardown.</a:t>
            </a:r>
            <a:r>
              <a:rPr dirty="0" sz="1100">
                <a:latin typeface="Arial MT"/>
                <a:cs typeface="Arial MT"/>
              </a:rPr>
              <a:t> It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improves performance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the JVM spends </a:t>
            </a:r>
            <a:r>
              <a:rPr dirty="0" sz="1100" spc="-5">
                <a:latin typeface="Arial MT"/>
                <a:cs typeface="Arial MT"/>
              </a:rPr>
              <a:t>less </a:t>
            </a:r>
            <a:r>
              <a:rPr dirty="0" sz="1100">
                <a:latin typeface="Arial MT"/>
                <a:cs typeface="Arial MT"/>
              </a:rPr>
              <a:t>time </a:t>
            </a:r>
            <a:r>
              <a:rPr dirty="0" sz="1100" spc="-5">
                <a:latin typeface="Arial MT"/>
                <a:cs typeface="Arial MT"/>
              </a:rPr>
              <a:t>interpreting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 byte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some of the </a:t>
            </a:r>
            <a:r>
              <a:rPr dirty="0" sz="1100" spc="-5">
                <a:latin typeface="Arial MT"/>
                <a:cs typeface="Arial MT"/>
              </a:rPr>
              <a:t>earlier </a:t>
            </a:r>
            <a:r>
              <a:rPr dirty="0" sz="1100">
                <a:latin typeface="Arial MT"/>
                <a:cs typeface="Arial MT"/>
              </a:rPr>
              <a:t>tasks are </a:t>
            </a:r>
            <a:r>
              <a:rPr dirty="0" sz="1100" spc="-5">
                <a:latin typeface="Arial MT"/>
                <a:cs typeface="Arial MT"/>
              </a:rPr>
              <a:t>expected </a:t>
            </a:r>
            <a:r>
              <a:rPr dirty="0" sz="1100">
                <a:latin typeface="Arial MT"/>
                <a:cs typeface="Arial MT"/>
              </a:rPr>
              <a:t>to trigger JIT </a:t>
            </a:r>
            <a:r>
              <a:rPr dirty="0" sz="1100" spc="-5">
                <a:latin typeface="Arial MT"/>
                <a:cs typeface="Arial MT"/>
              </a:rPr>
              <a:t>compilation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hot methods. JVM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reuse </a:t>
            </a:r>
            <a:r>
              <a:rPr dirty="0" sz="1100" spc="-5">
                <a:latin typeface="Arial MT"/>
                <a:cs typeface="Arial MT"/>
              </a:rPr>
              <a:t>is expected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specifically </a:t>
            </a:r>
            <a:r>
              <a:rPr dirty="0" sz="1100">
                <a:latin typeface="Arial MT"/>
                <a:cs typeface="Arial MT"/>
              </a:rPr>
              <a:t>benefit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scenarios </a:t>
            </a:r>
            <a:r>
              <a:rPr dirty="0" sz="1100" spc="-5">
                <a:latin typeface="Arial MT"/>
                <a:cs typeface="Arial MT"/>
              </a:rPr>
              <a:t>where </a:t>
            </a:r>
            <a:r>
              <a:rPr dirty="0" sz="1100">
                <a:latin typeface="Arial MT"/>
                <a:cs typeface="Arial MT"/>
              </a:rPr>
              <a:t>there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large number of </a:t>
            </a:r>
            <a:r>
              <a:rPr dirty="0" sz="1100" spc="-5">
                <a:latin typeface="Arial MT"/>
                <a:cs typeface="Arial MT"/>
              </a:rPr>
              <a:t>very</a:t>
            </a:r>
            <a:r>
              <a:rPr dirty="0" sz="1100">
                <a:latin typeface="Arial MT"/>
                <a:cs typeface="Arial MT"/>
              </a:rPr>
              <a:t> short running tasks. </a:t>
            </a:r>
            <a:r>
              <a:rPr dirty="0" sz="1100" spc="-5">
                <a:latin typeface="Arial MT"/>
                <a:cs typeface="Arial MT"/>
              </a:rPr>
              <a:t>By </a:t>
            </a:r>
            <a:r>
              <a:rPr dirty="0" sz="1100">
                <a:latin typeface="Arial MT"/>
                <a:cs typeface="Arial MT"/>
              </a:rPr>
              <a:t>contrast,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recommended to </a:t>
            </a:r>
            <a:r>
              <a:rPr dirty="0" sz="1100" spc="-5">
                <a:latin typeface="Arial MT"/>
                <a:cs typeface="Arial MT"/>
              </a:rPr>
              <a:t>not </a:t>
            </a:r>
            <a:r>
              <a:rPr dirty="0" sz="1100">
                <a:latin typeface="Arial MT"/>
                <a:cs typeface="Arial MT"/>
              </a:rPr>
              <a:t>reuse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JVMs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small </a:t>
            </a:r>
            <a:r>
              <a:rPr dirty="0" sz="1100">
                <a:latin typeface="Arial MT"/>
                <a:cs typeface="Arial MT"/>
              </a:rPr>
              <a:t>number 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long-running tasks. </a:t>
            </a:r>
            <a:r>
              <a:rPr dirty="0" sz="1100" spc="-5">
                <a:latin typeface="Arial MT"/>
                <a:cs typeface="Arial MT"/>
              </a:rPr>
              <a:t>First </a:t>
            </a:r>
            <a:r>
              <a:rPr dirty="0" sz="1100">
                <a:latin typeface="Arial MT"/>
                <a:cs typeface="Arial MT"/>
              </a:rPr>
              <a:t>– the performance </a:t>
            </a:r>
            <a:r>
              <a:rPr dirty="0" sz="1100" spc="-5">
                <a:latin typeface="Arial MT"/>
                <a:cs typeface="Arial MT"/>
              </a:rPr>
              <a:t>improvement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negligible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only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few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(JVMs)</a:t>
            </a:r>
            <a:r>
              <a:rPr dirty="0" sz="1100" spc="-10">
                <a:latin typeface="Arial MT"/>
                <a:cs typeface="Arial MT"/>
              </a:rPr>
              <a:t> anyway.</a:t>
            </a:r>
            <a:endParaRPr sz="1100">
              <a:latin typeface="Arial MT"/>
              <a:cs typeface="Arial MT"/>
            </a:endParaRPr>
          </a:p>
          <a:p>
            <a:pPr marL="12700" marR="16764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Second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long-running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likely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suffer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heap</a:t>
            </a:r>
            <a:r>
              <a:rPr dirty="0" sz="1100" spc="-5">
                <a:latin typeface="Arial MT"/>
                <a:cs typeface="Arial MT"/>
              </a:rPr>
              <a:t> fragmentation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actually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degrade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task </a:t>
            </a:r>
            <a:r>
              <a:rPr dirty="0" sz="1100" spc="-5">
                <a:latin typeface="Arial MT"/>
                <a:cs typeface="Arial MT"/>
              </a:rPr>
              <a:t>executes executes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context </a:t>
            </a:r>
            <a:r>
              <a:rPr dirty="0" sz="1100">
                <a:latin typeface="Arial MT"/>
                <a:cs typeface="Arial MT"/>
              </a:rPr>
              <a:t>of a </a:t>
            </a:r>
            <a:r>
              <a:rPr dirty="0" sz="1100" spc="-5">
                <a:latin typeface="Arial MT"/>
                <a:cs typeface="Arial MT"/>
              </a:rPr>
              <a:t>"child JVM." Don't </a:t>
            </a:r>
            <a:r>
              <a:rPr dirty="0" sz="1100">
                <a:latin typeface="Arial MT"/>
                <a:cs typeface="Arial MT"/>
              </a:rPr>
              <a:t>confuse </a:t>
            </a:r>
            <a:r>
              <a:rPr dirty="0" sz="1100" spc="-5">
                <a:latin typeface="Arial MT"/>
                <a:cs typeface="Arial MT"/>
              </a:rPr>
              <a:t>this child </a:t>
            </a:r>
            <a:r>
              <a:rPr dirty="0" sz="1100">
                <a:latin typeface="Arial MT"/>
                <a:cs typeface="Arial MT"/>
              </a:rPr>
              <a:t>JVM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Reusing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applies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child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depending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89678"/>
            <a:ext cx="5615305" cy="37414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31115">
              <a:lnSpc>
                <a:spcPct val="77800"/>
              </a:lnSpc>
              <a:spcBef>
                <a:spcPts val="340"/>
              </a:spcBef>
            </a:pPr>
            <a:r>
              <a:rPr dirty="0" sz="900">
                <a:latin typeface="Arial MT"/>
                <a:cs typeface="Arial MT"/>
              </a:rPr>
              <a:t>While </a:t>
            </a:r>
            <a:r>
              <a:rPr dirty="0" sz="900" spc="-10">
                <a:latin typeface="Arial MT"/>
                <a:cs typeface="Arial MT"/>
              </a:rPr>
              <a:t>Map </a:t>
            </a:r>
            <a:r>
              <a:rPr dirty="0" sz="900">
                <a:latin typeface="Arial MT"/>
                <a:cs typeface="Arial MT"/>
              </a:rPr>
              <a:t>tasks </a:t>
            </a:r>
            <a:r>
              <a:rPr dirty="0" sz="900" spc="-5">
                <a:latin typeface="Arial MT"/>
                <a:cs typeface="Arial MT"/>
              </a:rPr>
              <a:t>are running </a:t>
            </a:r>
            <a:r>
              <a:rPr dirty="0" sz="900">
                <a:latin typeface="Arial MT"/>
                <a:cs typeface="Arial MT"/>
              </a:rPr>
              <a:t>the </a:t>
            </a:r>
            <a:r>
              <a:rPr dirty="0" sz="900" spc="-5">
                <a:latin typeface="Arial MT"/>
                <a:cs typeface="Arial MT"/>
              </a:rPr>
              <a:t>generated </a:t>
            </a:r>
            <a:r>
              <a:rPr dirty="0" sz="900">
                <a:latin typeface="Arial MT"/>
                <a:cs typeface="Arial MT"/>
              </a:rPr>
              <a:t>intermediate output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stored </a:t>
            </a:r>
            <a:r>
              <a:rPr dirty="0" sz="900" spc="-5">
                <a:latin typeface="Arial MT"/>
                <a:cs typeface="Arial MT"/>
              </a:rPr>
              <a:t>into a </a:t>
            </a:r>
            <a:r>
              <a:rPr dirty="0" sz="900">
                <a:latin typeface="Arial MT"/>
                <a:cs typeface="Arial MT"/>
              </a:rPr>
              <a:t>circular buffer. </a:t>
            </a:r>
            <a:r>
              <a:rPr dirty="0" sz="900" spc="-5">
                <a:latin typeface="Arial MT"/>
                <a:cs typeface="Arial MT"/>
              </a:rPr>
              <a:t>This </a:t>
            </a:r>
            <a:r>
              <a:rPr dirty="0" sz="900">
                <a:latin typeface="Arial MT"/>
                <a:cs typeface="Arial MT"/>
              </a:rPr>
              <a:t>buffer </a:t>
            </a:r>
            <a:r>
              <a:rPr dirty="0" sz="900" spc="-5">
                <a:latin typeface="Arial MT"/>
                <a:cs typeface="Arial MT"/>
              </a:rPr>
              <a:t>is a </a:t>
            </a:r>
            <a:r>
              <a:rPr dirty="0" sz="900">
                <a:latin typeface="Arial MT"/>
                <a:cs typeface="Arial MT"/>
              </a:rPr>
              <a:t> chunk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 </a:t>
            </a:r>
            <a:r>
              <a:rPr dirty="0" sz="900" spc="-5">
                <a:latin typeface="Arial MT"/>
                <a:cs typeface="Arial MT"/>
              </a:rPr>
              <a:t>reserved </a:t>
            </a:r>
            <a:r>
              <a:rPr dirty="0" sz="900">
                <a:latin typeface="Arial MT"/>
                <a:cs typeface="Arial MT"/>
              </a:rPr>
              <a:t>memory that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part of mapper JVM </a:t>
            </a:r>
            <a:r>
              <a:rPr dirty="0" sz="900" spc="-5">
                <a:latin typeface="Arial MT"/>
                <a:cs typeface="Arial MT"/>
              </a:rPr>
              <a:t>heap </a:t>
            </a:r>
            <a:r>
              <a:rPr dirty="0" sz="900">
                <a:latin typeface="Arial MT"/>
                <a:cs typeface="Arial MT"/>
              </a:rPr>
              <a:t>space. </a:t>
            </a:r>
            <a:r>
              <a:rPr dirty="0" sz="900" spc="-5">
                <a:latin typeface="Arial MT"/>
                <a:cs typeface="Arial MT"/>
              </a:rPr>
              <a:t>The default size </a:t>
            </a:r>
            <a:r>
              <a:rPr dirty="0" sz="900">
                <a:latin typeface="Arial MT"/>
                <a:cs typeface="Arial MT"/>
              </a:rPr>
              <a:t>of this buffer </a:t>
            </a:r>
            <a:r>
              <a:rPr dirty="0" sz="900" spc="-5">
                <a:latin typeface="Arial MT"/>
                <a:cs typeface="Arial MT"/>
              </a:rPr>
              <a:t>is 100 </a:t>
            </a:r>
            <a:r>
              <a:rPr dirty="0" sz="900" spc="-10">
                <a:latin typeface="Arial MT"/>
                <a:cs typeface="Arial MT"/>
              </a:rPr>
              <a:t>MB </a:t>
            </a:r>
            <a:r>
              <a:rPr dirty="0" sz="900" spc="-5">
                <a:latin typeface="Arial MT"/>
                <a:cs typeface="Arial MT"/>
              </a:rPr>
              <a:t>in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Hadoop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and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380</a:t>
            </a:r>
            <a:r>
              <a:rPr dirty="0" sz="900" spc="-10">
                <a:latin typeface="Arial MT"/>
                <a:cs typeface="Arial MT"/>
              </a:rPr>
              <a:t> MB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MapR.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This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5">
                <a:latin typeface="Arial MT"/>
                <a:cs typeface="Arial MT"/>
              </a:rPr>
              <a:t> governed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value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io.sort.mb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>
                <a:latin typeface="Arial MT"/>
                <a:cs typeface="Arial MT"/>
              </a:rPr>
              <a:t>configuration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parameter.</a:t>
            </a:r>
            <a:endParaRPr sz="900">
              <a:latin typeface="Arial MT"/>
              <a:cs typeface="Arial MT"/>
            </a:endParaRPr>
          </a:p>
          <a:p>
            <a:pPr marL="12700" marR="12700">
              <a:lnSpc>
                <a:spcPct val="80000"/>
              </a:lnSpc>
              <a:spcBef>
                <a:spcPts val="910"/>
              </a:spcBef>
            </a:pPr>
            <a:r>
              <a:rPr dirty="0" sz="900">
                <a:latin typeface="Arial MT"/>
                <a:cs typeface="Arial MT"/>
              </a:rPr>
              <a:t>A part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this buffer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 reserved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storing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metadata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spilled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records.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By</a:t>
            </a:r>
            <a:r>
              <a:rPr dirty="0" sz="900" spc="-5">
                <a:latin typeface="Arial MT"/>
                <a:cs typeface="Arial MT"/>
              </a:rPr>
              <a:t> default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this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set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0.05 (5%)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io.sort.mb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alibri"/>
                <a:cs typeface="Calibri"/>
              </a:rPr>
              <a:t>in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Apache</a:t>
            </a:r>
            <a:r>
              <a:rPr dirty="0" sz="90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Hadoop</a:t>
            </a:r>
            <a:r>
              <a:rPr dirty="0" sz="90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and</a:t>
            </a:r>
            <a:r>
              <a:rPr dirty="0" sz="900">
                <a:latin typeface="Calibri"/>
                <a:cs typeface="Calibri"/>
              </a:rPr>
              <a:t> 0.17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in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-5">
                <a:latin typeface="Calibri"/>
                <a:cs typeface="Calibri"/>
              </a:rPr>
              <a:t>MapR.</a:t>
            </a:r>
            <a:r>
              <a:rPr dirty="0" sz="900">
                <a:latin typeface="Calibri"/>
                <a:cs typeface="Calibri"/>
              </a:rPr>
              <a:t> </a:t>
            </a:r>
            <a:r>
              <a:rPr dirty="0" sz="900" spc="-5">
                <a:latin typeface="Arial MT"/>
                <a:cs typeface="Arial MT"/>
              </a:rPr>
              <a:t>This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 </a:t>
            </a:r>
            <a:r>
              <a:rPr dirty="0" sz="900" spc="-5">
                <a:latin typeface="Arial MT"/>
                <a:cs typeface="Arial MT"/>
              </a:rPr>
              <a:t>governed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io.sort.record.percent </a:t>
            </a:r>
            <a:r>
              <a:rPr dirty="0" sz="900" spc="-5">
                <a:latin typeface="Courier New"/>
                <a:cs typeface="Courier New"/>
              </a:rPr>
              <a:t> </a:t>
            </a:r>
            <a:r>
              <a:rPr dirty="0" sz="900">
                <a:latin typeface="Arial MT"/>
                <a:cs typeface="Arial MT"/>
              </a:rPr>
              <a:t>configuration</a:t>
            </a:r>
            <a:r>
              <a:rPr dirty="0" sz="900" spc="2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parameter.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Each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metadata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record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 16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bytes long.</a:t>
            </a:r>
            <a:endParaRPr sz="900">
              <a:latin typeface="Arial MT"/>
              <a:cs typeface="Arial MT"/>
            </a:endParaRPr>
          </a:p>
          <a:p>
            <a:pPr marL="12700" marR="29845">
              <a:lnSpc>
                <a:spcPct val="80000"/>
              </a:lnSpc>
              <a:spcBef>
                <a:spcPts val="840"/>
              </a:spcBef>
            </a:pPr>
            <a:r>
              <a:rPr dirty="0" sz="900">
                <a:latin typeface="Arial MT"/>
                <a:cs typeface="Arial MT"/>
              </a:rPr>
              <a:t>Contents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this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buffer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are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spilled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disks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as</a:t>
            </a:r>
            <a:r>
              <a:rPr dirty="0" sz="900">
                <a:latin typeface="Arial MT"/>
                <a:cs typeface="Arial MT"/>
              </a:rPr>
              <a:t> soon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as a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certain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threshold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occupancy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reached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either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the</a:t>
            </a:r>
            <a:r>
              <a:rPr dirty="0" sz="900">
                <a:latin typeface="Arial MT"/>
                <a:cs typeface="Arial MT"/>
              </a:rPr>
              <a:t> output </a:t>
            </a:r>
            <a:r>
              <a:rPr dirty="0" sz="900" spc="-5">
                <a:latin typeface="Arial MT"/>
                <a:cs typeface="Arial MT"/>
              </a:rPr>
              <a:t>data </a:t>
            </a:r>
            <a:r>
              <a:rPr dirty="0" sz="900">
                <a:latin typeface="Arial MT"/>
                <a:cs typeface="Arial MT"/>
              </a:rPr>
              <a:t>part of the buffer </a:t>
            </a:r>
            <a:r>
              <a:rPr dirty="0" sz="900" spc="-5">
                <a:latin typeface="Arial MT"/>
                <a:cs typeface="Arial MT"/>
              </a:rPr>
              <a:t>or the </a:t>
            </a:r>
            <a:r>
              <a:rPr dirty="0" sz="900">
                <a:latin typeface="Arial MT"/>
                <a:cs typeface="Arial MT"/>
              </a:rPr>
              <a:t>metadata part of the buffer. </a:t>
            </a:r>
            <a:r>
              <a:rPr dirty="0" sz="900" spc="-5">
                <a:latin typeface="Arial MT"/>
                <a:cs typeface="Arial MT"/>
              </a:rPr>
              <a:t>This </a:t>
            </a:r>
            <a:r>
              <a:rPr dirty="0" sz="900">
                <a:latin typeface="Arial MT"/>
                <a:cs typeface="Arial MT"/>
              </a:rPr>
              <a:t>threshold </a:t>
            </a:r>
            <a:r>
              <a:rPr dirty="0" sz="900" spc="-5">
                <a:latin typeface="Arial MT"/>
                <a:cs typeface="Arial MT"/>
              </a:rPr>
              <a:t>which is governed 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io.sort.spill.percent </a:t>
            </a:r>
            <a:r>
              <a:rPr dirty="0" sz="900">
                <a:latin typeface="Arial MT"/>
                <a:cs typeface="Arial MT"/>
              </a:rPr>
              <a:t>configuration parameter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set to 0.8 </a:t>
            </a:r>
            <a:r>
              <a:rPr dirty="0" sz="900" spc="-5">
                <a:latin typeface="Arial MT"/>
                <a:cs typeface="Arial MT"/>
              </a:rPr>
              <a:t>(80%) in </a:t>
            </a:r>
            <a:r>
              <a:rPr dirty="0" sz="900">
                <a:latin typeface="Arial MT"/>
                <a:cs typeface="Arial MT"/>
              </a:rPr>
              <a:t>Apache </a:t>
            </a:r>
            <a:r>
              <a:rPr dirty="0" sz="900" spc="-5">
                <a:latin typeface="Arial MT"/>
                <a:cs typeface="Arial MT"/>
              </a:rPr>
              <a:t>Hadoop and 0.99 in </a:t>
            </a:r>
            <a:r>
              <a:rPr dirty="0" sz="900" spc="-10">
                <a:latin typeface="Arial MT"/>
                <a:cs typeface="Arial MT"/>
              </a:rPr>
              <a:t>MapR </a:t>
            </a:r>
            <a:r>
              <a:rPr dirty="0" sz="900" spc="-5">
                <a:latin typeface="Arial MT"/>
                <a:cs typeface="Arial MT"/>
              </a:rPr>
              <a:t> by</a:t>
            </a:r>
            <a:r>
              <a:rPr dirty="0" sz="900">
                <a:latin typeface="Arial MT"/>
                <a:cs typeface="Arial MT"/>
              </a:rPr>
              <a:t> default. </a:t>
            </a:r>
            <a:r>
              <a:rPr dirty="0" sz="900" spc="-5">
                <a:latin typeface="Arial MT"/>
                <a:cs typeface="Arial MT"/>
              </a:rPr>
              <a:t>Spilling </a:t>
            </a:r>
            <a:r>
              <a:rPr dirty="0" sz="900">
                <a:latin typeface="Arial MT"/>
                <a:cs typeface="Arial MT"/>
              </a:rPr>
              <a:t>map output to the disk multiple times </a:t>
            </a:r>
            <a:r>
              <a:rPr dirty="0" sz="900" spc="-5">
                <a:latin typeface="Arial MT"/>
                <a:cs typeface="Arial MT"/>
              </a:rPr>
              <a:t>(before </a:t>
            </a:r>
            <a:r>
              <a:rPr dirty="0" sz="900">
                <a:latin typeface="Arial MT"/>
                <a:cs typeface="Arial MT"/>
              </a:rPr>
              <a:t>the final spill) can </a:t>
            </a:r>
            <a:r>
              <a:rPr dirty="0" sz="900" spc="-5">
                <a:latin typeface="Arial MT"/>
                <a:cs typeface="Arial MT"/>
              </a:rPr>
              <a:t>lead </a:t>
            </a:r>
            <a:r>
              <a:rPr dirty="0" sz="900">
                <a:latin typeface="Arial MT"/>
                <a:cs typeface="Arial MT"/>
              </a:rPr>
              <a:t>to additional </a:t>
            </a:r>
            <a:r>
              <a:rPr dirty="0" sz="900" spc="-5">
                <a:latin typeface="Arial MT"/>
                <a:cs typeface="Arial MT"/>
              </a:rPr>
              <a:t>overhead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reading</a:t>
            </a:r>
            <a:r>
              <a:rPr dirty="0" sz="900" spc="229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and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merging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 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spilled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records.</a:t>
            </a:r>
            <a:endParaRPr sz="900">
              <a:latin typeface="Arial MT"/>
              <a:cs typeface="Arial MT"/>
            </a:endParaRPr>
          </a:p>
          <a:p>
            <a:pPr marL="12700" marR="62865">
              <a:lnSpc>
                <a:spcPct val="78600"/>
              </a:lnSpc>
              <a:spcBef>
                <a:spcPts val="845"/>
              </a:spcBef>
            </a:pPr>
            <a:r>
              <a:rPr dirty="0" sz="900" spc="-5">
                <a:latin typeface="Arial MT"/>
                <a:cs typeface="Arial MT"/>
              </a:rPr>
              <a:t>The default values </a:t>
            </a:r>
            <a:r>
              <a:rPr dirty="0" sz="900">
                <a:latin typeface="Arial MT"/>
                <a:cs typeface="Arial MT"/>
              </a:rPr>
              <a:t>of the properties affecting map-side spill </a:t>
            </a:r>
            <a:r>
              <a:rPr dirty="0" sz="900" spc="-5">
                <a:latin typeface="Arial MT"/>
                <a:cs typeface="Arial MT"/>
              </a:rPr>
              <a:t>behavior are only </a:t>
            </a:r>
            <a:r>
              <a:rPr dirty="0" sz="900">
                <a:latin typeface="Arial MT"/>
                <a:cs typeface="Arial MT"/>
              </a:rPr>
              <a:t>optimal for specific </a:t>
            </a:r>
            <a:r>
              <a:rPr dirty="0" sz="900" spc="-5">
                <a:latin typeface="Arial MT"/>
                <a:cs typeface="Arial MT"/>
              </a:rPr>
              <a:t>sized </a:t>
            </a:r>
            <a:r>
              <a:rPr dirty="0" sz="900">
                <a:latin typeface="Arial MT"/>
                <a:cs typeface="Arial MT"/>
              </a:rPr>
              <a:t>map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input</a:t>
            </a:r>
            <a:r>
              <a:rPr dirty="0" sz="900">
                <a:latin typeface="Arial MT"/>
                <a:cs typeface="Arial MT"/>
              </a:rPr>
              <a:t> records. If </a:t>
            </a:r>
            <a:r>
              <a:rPr dirty="0" sz="900" spc="-5">
                <a:latin typeface="Arial MT"/>
                <a:cs typeface="Arial MT"/>
              </a:rPr>
              <a:t>there is </a:t>
            </a:r>
            <a:r>
              <a:rPr dirty="0" sz="900">
                <a:latin typeface="Arial MT"/>
                <a:cs typeface="Arial MT"/>
              </a:rPr>
              <a:t>sufficient </a:t>
            </a:r>
            <a:r>
              <a:rPr dirty="0" sz="900" spc="-5">
                <a:latin typeface="Arial MT"/>
                <a:cs typeface="Arial MT"/>
              </a:rPr>
              <a:t>Java heap </a:t>
            </a:r>
            <a:r>
              <a:rPr dirty="0" sz="900">
                <a:latin typeface="Arial MT"/>
                <a:cs typeface="Arial MT"/>
              </a:rPr>
              <a:t>memory </a:t>
            </a:r>
            <a:r>
              <a:rPr dirty="0" sz="900" spc="-5">
                <a:latin typeface="Arial MT"/>
                <a:cs typeface="Arial MT"/>
              </a:rPr>
              <a:t>available </a:t>
            </a:r>
            <a:r>
              <a:rPr dirty="0" sz="900">
                <a:latin typeface="Arial MT"/>
                <a:cs typeface="Arial MT"/>
              </a:rPr>
              <a:t>for map </a:t>
            </a:r>
            <a:r>
              <a:rPr dirty="0" sz="900" spc="-5">
                <a:latin typeface="Arial MT"/>
                <a:cs typeface="Arial MT"/>
              </a:rPr>
              <a:t>JVMs, </a:t>
            </a:r>
            <a:r>
              <a:rPr dirty="0" sz="900">
                <a:latin typeface="Arial MT"/>
                <a:cs typeface="Arial MT"/>
              </a:rPr>
              <a:t>the </a:t>
            </a:r>
            <a:r>
              <a:rPr dirty="0" sz="900" spc="-5">
                <a:latin typeface="Arial MT"/>
                <a:cs typeface="Arial MT"/>
              </a:rPr>
              <a:t>goal here </a:t>
            </a:r>
            <a:r>
              <a:rPr dirty="0" sz="900">
                <a:latin typeface="Arial MT"/>
                <a:cs typeface="Arial MT"/>
              </a:rPr>
              <a:t>should </a:t>
            </a:r>
            <a:r>
              <a:rPr dirty="0" sz="900" spc="-5">
                <a:latin typeface="Arial MT"/>
                <a:cs typeface="Arial MT"/>
              </a:rPr>
              <a:t>be </a:t>
            </a:r>
            <a:r>
              <a:rPr dirty="0" sz="900">
                <a:latin typeface="Arial MT"/>
                <a:cs typeface="Arial MT"/>
              </a:rPr>
              <a:t>to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eliminate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all</a:t>
            </a:r>
            <a:r>
              <a:rPr dirty="0" sz="900" spc="2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intermediate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spills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just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final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output.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If there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 limitation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 available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heap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one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should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try to  </a:t>
            </a:r>
            <a:r>
              <a:rPr dirty="0" sz="900" spc="-5">
                <a:latin typeface="Arial MT"/>
                <a:cs typeface="Arial MT"/>
              </a:rPr>
              <a:t>minimize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number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tuning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10">
                <a:latin typeface="Courier New"/>
                <a:cs typeface="Courier New"/>
              </a:rPr>
              <a:t>io.sort.record.percent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>
                <a:latin typeface="Arial MT"/>
                <a:cs typeface="Arial MT"/>
              </a:rPr>
              <a:t>parameter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values.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ct val="80000"/>
              </a:lnSpc>
              <a:spcBef>
                <a:spcPts val="910"/>
              </a:spcBef>
            </a:pPr>
            <a:r>
              <a:rPr dirty="0" sz="900" spc="-5">
                <a:latin typeface="Arial MT"/>
                <a:cs typeface="Arial MT"/>
              </a:rPr>
              <a:t>The </a:t>
            </a:r>
            <a:r>
              <a:rPr dirty="0" sz="900">
                <a:latin typeface="Arial MT"/>
                <a:cs typeface="Arial MT"/>
              </a:rPr>
              <a:t>map() function </a:t>
            </a:r>
            <a:r>
              <a:rPr dirty="0" sz="900" spc="-5">
                <a:latin typeface="Arial MT"/>
                <a:cs typeface="Arial MT"/>
              </a:rPr>
              <a:t>writes </a:t>
            </a:r>
            <a:r>
              <a:rPr dirty="0" sz="900">
                <a:latin typeface="Arial MT"/>
                <a:cs typeface="Arial MT"/>
              </a:rPr>
              <a:t>results to </a:t>
            </a:r>
            <a:r>
              <a:rPr dirty="0" sz="900" spc="-5">
                <a:latin typeface="Arial MT"/>
                <a:cs typeface="Arial MT"/>
              </a:rPr>
              <a:t>a </a:t>
            </a:r>
            <a:r>
              <a:rPr dirty="0" sz="900">
                <a:latin typeface="Arial MT"/>
                <a:cs typeface="Arial MT"/>
              </a:rPr>
              <a:t>circular memory buffer. </a:t>
            </a:r>
            <a:r>
              <a:rPr dirty="0" sz="900" spc="5">
                <a:latin typeface="Arial MT"/>
                <a:cs typeface="Arial MT"/>
              </a:rPr>
              <a:t>When </a:t>
            </a:r>
            <a:r>
              <a:rPr dirty="0" sz="900">
                <a:latin typeface="Arial MT"/>
                <a:cs typeface="Arial MT"/>
              </a:rPr>
              <a:t>that buffer reaches </a:t>
            </a:r>
            <a:r>
              <a:rPr dirty="0" sz="900" spc="-5">
                <a:latin typeface="Arial MT"/>
                <a:cs typeface="Arial MT"/>
              </a:rPr>
              <a:t>a </a:t>
            </a:r>
            <a:r>
              <a:rPr dirty="0" sz="900">
                <a:latin typeface="Arial MT"/>
                <a:cs typeface="Arial MT"/>
              </a:rPr>
              <a:t>certain threshold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(80% by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default </a:t>
            </a:r>
            <a:r>
              <a:rPr dirty="0" sz="900">
                <a:latin typeface="Arial MT"/>
                <a:cs typeface="Arial MT"/>
              </a:rPr>
              <a:t>but configurable), the </a:t>
            </a:r>
            <a:r>
              <a:rPr dirty="0" sz="900" spc="-5">
                <a:latin typeface="Arial MT"/>
                <a:cs typeface="Arial MT"/>
              </a:rPr>
              <a:t>thread </a:t>
            </a:r>
            <a:r>
              <a:rPr dirty="0" sz="900">
                <a:latin typeface="Arial MT"/>
                <a:cs typeface="Arial MT"/>
              </a:rPr>
              <a:t>partitions the </a:t>
            </a:r>
            <a:r>
              <a:rPr dirty="0" sz="900" spc="-5">
                <a:latin typeface="Arial MT"/>
                <a:cs typeface="Arial MT"/>
              </a:rPr>
              <a:t>data </a:t>
            </a:r>
            <a:r>
              <a:rPr dirty="0" sz="900">
                <a:latin typeface="Arial MT"/>
                <a:cs typeface="Arial MT"/>
              </a:rPr>
              <a:t>according to the reducers they </a:t>
            </a:r>
            <a:r>
              <a:rPr dirty="0" sz="900" spc="-5">
                <a:latin typeface="Arial MT"/>
                <a:cs typeface="Arial MT"/>
              </a:rPr>
              <a:t>will be </a:t>
            </a:r>
            <a:r>
              <a:rPr dirty="0" sz="900">
                <a:latin typeface="Arial MT"/>
                <a:cs typeface="Arial MT"/>
              </a:rPr>
              <a:t>sent to,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sorts the </a:t>
            </a:r>
            <a:r>
              <a:rPr dirty="0" sz="900" spc="-5">
                <a:latin typeface="Arial MT"/>
                <a:cs typeface="Arial MT"/>
              </a:rPr>
              <a:t>data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 key, and runs </a:t>
            </a:r>
            <a:r>
              <a:rPr dirty="0" sz="900">
                <a:latin typeface="Arial MT"/>
                <a:cs typeface="Arial MT"/>
              </a:rPr>
              <a:t>the optional combiner method. Once these </a:t>
            </a:r>
            <a:r>
              <a:rPr dirty="0" sz="900" spc="-5">
                <a:latin typeface="Arial MT"/>
                <a:cs typeface="Arial MT"/>
              </a:rPr>
              <a:t>are </a:t>
            </a:r>
            <a:r>
              <a:rPr dirty="0" sz="900">
                <a:latin typeface="Arial MT"/>
                <a:cs typeface="Arial MT"/>
              </a:rPr>
              <a:t>complete, the </a:t>
            </a:r>
            <a:r>
              <a:rPr dirty="0" sz="900" spc="-5">
                <a:latin typeface="Arial MT"/>
                <a:cs typeface="Arial MT"/>
              </a:rPr>
              <a:t>data </a:t>
            </a:r>
            <a:r>
              <a:rPr dirty="0" sz="900">
                <a:latin typeface="Arial MT"/>
                <a:cs typeface="Arial MT"/>
              </a:rPr>
              <a:t>spills to </a:t>
            </a:r>
            <a:r>
              <a:rPr dirty="0" sz="900" spc="-5">
                <a:latin typeface="Arial MT"/>
                <a:cs typeface="Arial MT"/>
              </a:rPr>
              <a:t>files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on </a:t>
            </a:r>
            <a:r>
              <a:rPr dirty="0" sz="900">
                <a:latin typeface="Arial MT"/>
                <a:cs typeface="Arial MT"/>
              </a:rPr>
              <a:t>disk. </a:t>
            </a:r>
            <a:r>
              <a:rPr dirty="0" sz="900" spc="-5">
                <a:latin typeface="Arial MT"/>
                <a:cs typeface="Arial MT"/>
              </a:rPr>
              <a:t>These </a:t>
            </a:r>
            <a:r>
              <a:rPr dirty="0" sz="900">
                <a:latin typeface="Arial MT"/>
                <a:cs typeface="Arial MT"/>
              </a:rPr>
              <a:t>files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are </a:t>
            </a:r>
            <a:r>
              <a:rPr dirty="0" sz="900">
                <a:latin typeface="Arial MT"/>
                <a:cs typeface="Arial MT"/>
              </a:rPr>
              <a:t>merged </a:t>
            </a:r>
            <a:r>
              <a:rPr dirty="0" sz="900" spc="-5">
                <a:latin typeface="Arial MT"/>
                <a:cs typeface="Arial MT"/>
              </a:rPr>
              <a:t>into a </a:t>
            </a:r>
            <a:r>
              <a:rPr dirty="0" sz="900">
                <a:latin typeface="Arial MT"/>
                <a:cs typeface="Arial MT"/>
              </a:rPr>
              <a:t>single partitioned </a:t>
            </a:r>
            <a:r>
              <a:rPr dirty="0" sz="900" spc="-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sorted output file. </a:t>
            </a:r>
            <a:r>
              <a:rPr dirty="0" sz="900" spc="-5">
                <a:latin typeface="Arial MT"/>
                <a:cs typeface="Arial MT"/>
              </a:rPr>
              <a:t>The </a:t>
            </a:r>
            <a:r>
              <a:rPr dirty="0" sz="900">
                <a:latin typeface="Arial MT"/>
                <a:cs typeface="Arial MT"/>
              </a:rPr>
              <a:t>numbers of spills to merge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10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default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but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configurable.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 </a:t>
            </a:r>
            <a:r>
              <a:rPr dirty="0" sz="900" spc="-5">
                <a:latin typeface="Arial MT"/>
                <a:cs typeface="Arial MT"/>
              </a:rPr>
              <a:t>HDFS,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by</a:t>
            </a:r>
            <a:r>
              <a:rPr dirty="0" sz="900">
                <a:latin typeface="Arial MT"/>
                <a:cs typeface="Arial MT"/>
              </a:rPr>
              <a:t> default,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 </a:t>
            </a:r>
            <a:r>
              <a:rPr dirty="0" sz="900" spc="-5">
                <a:latin typeface="Arial MT"/>
                <a:cs typeface="Arial MT"/>
              </a:rPr>
              <a:t>data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is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not compressed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but that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behavior is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tunable.</a:t>
            </a:r>
            <a:endParaRPr sz="900">
              <a:latin typeface="Arial MT"/>
              <a:cs typeface="Arial MT"/>
            </a:endParaRPr>
          </a:p>
          <a:p>
            <a:pPr marL="12700" marR="88265">
              <a:lnSpc>
                <a:spcPct val="80000"/>
              </a:lnSpc>
              <a:spcBef>
                <a:spcPts val="840"/>
              </a:spcBef>
            </a:pPr>
            <a:r>
              <a:rPr dirty="0" sz="900">
                <a:latin typeface="Arial MT"/>
                <a:cs typeface="Arial MT"/>
              </a:rPr>
              <a:t>Once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intermediate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results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are </a:t>
            </a:r>
            <a:r>
              <a:rPr dirty="0" sz="900">
                <a:latin typeface="Arial MT"/>
                <a:cs typeface="Arial MT"/>
              </a:rPr>
              <a:t>stored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 local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disk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on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mappers,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they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are ready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 </a:t>
            </a:r>
            <a:r>
              <a:rPr dirty="0" sz="900" spc="-5">
                <a:latin typeface="Arial MT"/>
                <a:cs typeface="Arial MT"/>
              </a:rPr>
              <a:t>be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copied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over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 the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reducers. Each time the memory buffer reaches the spill threshold, </a:t>
            </a:r>
            <a:r>
              <a:rPr dirty="0" sz="900" spc="-5">
                <a:latin typeface="Arial MT"/>
                <a:cs typeface="Arial MT"/>
              </a:rPr>
              <a:t>a new </a:t>
            </a:r>
            <a:r>
              <a:rPr dirty="0" sz="900">
                <a:latin typeface="Arial MT"/>
                <a:cs typeface="Arial MT"/>
              </a:rPr>
              <a:t>spill file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created. </a:t>
            </a:r>
            <a:r>
              <a:rPr dirty="0" sz="900" spc="-5">
                <a:latin typeface="Arial MT"/>
                <a:cs typeface="Arial MT"/>
              </a:rPr>
              <a:t>There </a:t>
            </a:r>
            <a:r>
              <a:rPr dirty="0" sz="900">
                <a:latin typeface="Arial MT"/>
                <a:cs typeface="Arial MT"/>
              </a:rPr>
              <a:t>may </a:t>
            </a:r>
            <a:r>
              <a:rPr dirty="0" sz="900" spc="-5">
                <a:latin typeface="Arial MT"/>
                <a:cs typeface="Arial MT"/>
              </a:rPr>
              <a:t>be </a:t>
            </a:r>
            <a:r>
              <a:rPr dirty="0" sz="900">
                <a:latin typeface="Arial MT"/>
                <a:cs typeface="Arial MT"/>
              </a:rPr>
              <a:t> multiple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 files </a:t>
            </a:r>
            <a:r>
              <a:rPr dirty="0" sz="900" spc="-5">
                <a:latin typeface="Arial MT"/>
                <a:cs typeface="Arial MT"/>
              </a:rPr>
              <a:t>when </a:t>
            </a:r>
            <a:r>
              <a:rPr dirty="0" sz="900">
                <a:latin typeface="Arial MT"/>
                <a:cs typeface="Arial MT"/>
              </a:rPr>
              <a:t>the map task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complete, </a:t>
            </a:r>
            <a:r>
              <a:rPr dirty="0" sz="900" spc="-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these </a:t>
            </a:r>
            <a:r>
              <a:rPr dirty="0" sz="900" spc="-5">
                <a:latin typeface="Arial MT"/>
                <a:cs typeface="Arial MT"/>
              </a:rPr>
              <a:t>need </a:t>
            </a:r>
            <a:r>
              <a:rPr dirty="0" sz="900">
                <a:latin typeface="Arial MT"/>
                <a:cs typeface="Arial MT"/>
              </a:rPr>
              <a:t>to </a:t>
            </a:r>
            <a:r>
              <a:rPr dirty="0" sz="900" spc="-5">
                <a:latin typeface="Arial MT"/>
                <a:cs typeface="Arial MT"/>
              </a:rPr>
              <a:t>be </a:t>
            </a:r>
            <a:r>
              <a:rPr dirty="0" sz="900">
                <a:latin typeface="Arial MT"/>
                <a:cs typeface="Arial MT"/>
              </a:rPr>
              <a:t>merged </a:t>
            </a:r>
            <a:r>
              <a:rPr dirty="0" sz="900" spc="-5">
                <a:latin typeface="Arial MT"/>
                <a:cs typeface="Arial MT"/>
              </a:rPr>
              <a:t>into a </a:t>
            </a:r>
            <a:r>
              <a:rPr dirty="0" sz="900">
                <a:latin typeface="Arial MT"/>
                <a:cs typeface="Arial MT"/>
              </a:rPr>
              <a:t>single partitioned </a:t>
            </a:r>
            <a:r>
              <a:rPr dirty="0" sz="900" spc="-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 sorted file. </a:t>
            </a:r>
            <a:r>
              <a:rPr dirty="0" sz="900" spc="-5">
                <a:latin typeface="Arial MT"/>
                <a:cs typeface="Arial MT"/>
              </a:rPr>
              <a:t>The</a:t>
            </a:r>
            <a:r>
              <a:rPr dirty="0" sz="90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maximum </a:t>
            </a:r>
            <a:r>
              <a:rPr dirty="0" sz="900">
                <a:latin typeface="Arial MT"/>
                <a:cs typeface="Arial MT"/>
              </a:rPr>
              <a:t>number of files to merge </a:t>
            </a:r>
            <a:r>
              <a:rPr dirty="0" sz="900" spc="-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sort at once </a:t>
            </a:r>
            <a:r>
              <a:rPr dirty="0" sz="900" spc="-5">
                <a:latin typeface="Arial MT"/>
                <a:cs typeface="Arial MT"/>
              </a:rPr>
              <a:t>is </a:t>
            </a:r>
            <a:r>
              <a:rPr dirty="0" sz="900">
                <a:latin typeface="Arial MT"/>
                <a:cs typeface="Arial MT"/>
              </a:rPr>
              <a:t>defined </a:t>
            </a:r>
            <a:r>
              <a:rPr dirty="0" sz="900" spc="-5">
                <a:latin typeface="Arial MT"/>
                <a:cs typeface="Arial MT"/>
              </a:rPr>
              <a:t>by </a:t>
            </a:r>
            <a:r>
              <a:rPr dirty="0" sz="900">
                <a:latin typeface="Arial MT"/>
                <a:cs typeface="Arial MT"/>
              </a:rPr>
              <a:t>the </a:t>
            </a:r>
            <a:r>
              <a:rPr dirty="0" sz="900" spc="-5">
                <a:latin typeface="Courier New"/>
                <a:cs typeface="Courier New"/>
              </a:rPr>
              <a:t>io.sort.factor </a:t>
            </a:r>
            <a:r>
              <a:rPr dirty="0" sz="900">
                <a:latin typeface="Courier New"/>
                <a:cs typeface="Courier New"/>
              </a:rPr>
              <a:t> </a:t>
            </a:r>
            <a:r>
              <a:rPr dirty="0" sz="900">
                <a:latin typeface="Arial MT"/>
                <a:cs typeface="Arial MT"/>
              </a:rPr>
              <a:t>parameter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which</a:t>
            </a:r>
            <a:r>
              <a:rPr dirty="0" sz="900">
                <a:latin typeface="Arial MT"/>
                <a:cs typeface="Arial MT"/>
              </a:rPr>
              <a:t> defaults</a:t>
            </a:r>
            <a:r>
              <a:rPr dirty="0" sz="900" spc="2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10</a:t>
            </a:r>
            <a:r>
              <a:rPr dirty="0" sz="900">
                <a:latin typeface="Arial MT"/>
                <a:cs typeface="Arial MT"/>
              </a:rPr>
              <a:t> in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Apache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Hadoop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and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256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in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MapR.</a:t>
            </a:r>
            <a:endParaRPr sz="900">
              <a:latin typeface="Arial MT"/>
              <a:cs typeface="Arial MT"/>
            </a:endParaRPr>
          </a:p>
          <a:p>
            <a:pPr marL="12700" marR="290195">
              <a:lnSpc>
                <a:spcPct val="73900"/>
              </a:lnSpc>
              <a:spcBef>
                <a:spcPts val="810"/>
              </a:spcBef>
            </a:pPr>
            <a:r>
              <a:rPr dirty="0" sz="900">
                <a:latin typeface="Arial MT"/>
                <a:cs typeface="Arial MT"/>
              </a:rPr>
              <a:t>An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easy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way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detect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if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Map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phase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performing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spills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look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at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5">
                <a:latin typeface="Arial MT"/>
                <a:cs typeface="Arial MT"/>
              </a:rPr>
              <a:t>“Map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output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records”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“Spilled </a:t>
            </a:r>
            <a:r>
              <a:rPr dirty="0" sz="900" spc="-2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Records” counters. If the number of spilled records is greater than </a:t>
            </a:r>
            <a:r>
              <a:rPr dirty="0" sz="900" spc="-10">
                <a:latin typeface="Arial MT"/>
                <a:cs typeface="Arial MT"/>
              </a:rPr>
              <a:t>Map </a:t>
            </a:r>
            <a:r>
              <a:rPr dirty="0" sz="900">
                <a:latin typeface="Arial MT"/>
                <a:cs typeface="Arial MT"/>
              </a:rPr>
              <a:t>output records then spilling is 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occurring.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094" y="2071243"/>
            <a:ext cx="5107305" cy="246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few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notes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on</a:t>
            </a:r>
            <a:r>
              <a:rPr dirty="0" sz="2000" spc="-5">
                <a:latin typeface="Arial MT"/>
                <a:cs typeface="Arial MT"/>
              </a:rPr>
              <a:t> the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labs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</a:t>
            </a:r>
            <a:r>
              <a:rPr dirty="0" sz="2000" spc="-5">
                <a:latin typeface="Arial MT"/>
                <a:cs typeface="Arial MT"/>
              </a:rPr>
              <a:t> this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course: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93675" indent="-181610">
              <a:lnSpc>
                <a:spcPts val="2335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2000">
                <a:latin typeface="Arial MT"/>
                <a:cs typeface="Arial MT"/>
              </a:rPr>
              <a:t>Most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of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labs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will be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performed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as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user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ts val="2335"/>
              </a:lnSpc>
            </a:pPr>
            <a:r>
              <a:rPr dirty="0" sz="2000" spc="-5">
                <a:latin typeface="Courier New"/>
                <a:cs typeface="Courier New"/>
              </a:rPr>
              <a:t>hdoop</a:t>
            </a:r>
            <a:r>
              <a:rPr dirty="0" sz="2000" spc="-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 MT"/>
              <a:cs typeface="Arial MT"/>
            </a:endParaRPr>
          </a:p>
          <a:p>
            <a:pPr algn="just" marL="193675" marR="5080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2000" spc="-35">
                <a:latin typeface="Arial MT"/>
                <a:cs typeface="Arial MT"/>
              </a:rPr>
              <a:t>You’ll </a:t>
            </a:r>
            <a:r>
              <a:rPr dirty="0" sz="2000" spc="-5">
                <a:latin typeface="Arial MT"/>
                <a:cs typeface="Arial MT"/>
              </a:rPr>
              <a:t>want </a:t>
            </a:r>
            <a:r>
              <a:rPr dirty="0" sz="2000">
                <a:latin typeface="Arial MT"/>
                <a:cs typeface="Arial MT"/>
              </a:rPr>
              <a:t>to complete </a:t>
            </a:r>
            <a:r>
              <a:rPr dirty="0" sz="2000" spc="-5">
                <a:latin typeface="Arial MT"/>
                <a:cs typeface="Arial MT"/>
              </a:rPr>
              <a:t>all </a:t>
            </a:r>
            <a:r>
              <a:rPr dirty="0" sz="2000">
                <a:latin typeface="Arial MT"/>
                <a:cs typeface="Arial MT"/>
              </a:rPr>
              <a:t>steps </a:t>
            </a:r>
            <a:r>
              <a:rPr dirty="0" sz="2000" spc="-5">
                <a:latin typeface="Arial MT"/>
                <a:cs typeface="Arial MT"/>
              </a:rPr>
              <a:t>of </a:t>
            </a:r>
            <a:r>
              <a:rPr dirty="0" sz="2000">
                <a:latin typeface="Arial MT"/>
                <a:cs typeface="Arial MT"/>
              </a:rPr>
              <a:t>the </a:t>
            </a:r>
            <a:r>
              <a:rPr dirty="0" sz="2000" spc="-5">
                <a:latin typeface="Arial MT"/>
                <a:cs typeface="Arial MT"/>
              </a:rPr>
              <a:t>labs,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because later labs will </a:t>
            </a:r>
            <a:r>
              <a:rPr dirty="0" sz="2000" spc="-5">
                <a:latin typeface="Arial MT"/>
                <a:cs typeface="Arial MT"/>
              </a:rPr>
              <a:t>often </a:t>
            </a:r>
            <a:r>
              <a:rPr dirty="0" sz="2000">
                <a:latin typeface="Arial MT"/>
                <a:cs typeface="Arial MT"/>
              </a:rPr>
              <a:t>build on earlier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ones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5558" y="9582098"/>
            <a:ext cx="3492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L0-21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077712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520"/>
            <a:ext cx="5206365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this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section,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we</a:t>
            </a:r>
            <a:r>
              <a:rPr dirty="0" sz="1700" spc="-10">
                <a:latin typeface="Calibri"/>
                <a:cs typeface="Calibri"/>
              </a:rPr>
              <a:t> illustrate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execution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flows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framework.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18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8004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68645" cy="44265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762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table shows </a:t>
            </a:r>
            <a:r>
              <a:rPr dirty="0" sz="1100">
                <a:latin typeface="Arial MT"/>
                <a:cs typeface="Arial MT"/>
              </a:rPr>
              <a:t>the configuration parameters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Hadoop that control the JVM properties of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 or reduce task. You can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define one </a:t>
            </a:r>
            <a:r>
              <a:rPr dirty="0" sz="1100" spc="-5">
                <a:latin typeface="Arial MT"/>
                <a:cs typeface="Arial MT"/>
              </a:rPr>
              <a:t>value (</a:t>
            </a:r>
            <a:r>
              <a:rPr dirty="0" sz="1100" spc="-5">
                <a:latin typeface="Courier New"/>
                <a:cs typeface="Courier New"/>
              </a:rPr>
              <a:t>mapred.child.java.opts</a:t>
            </a:r>
            <a:r>
              <a:rPr dirty="0" sz="1100" spc="-5">
                <a:latin typeface="Arial MT"/>
                <a:cs typeface="Arial MT"/>
              </a:rPr>
              <a:t>)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applies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map and reduce tasks, or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separately configure </a:t>
            </a:r>
            <a:r>
              <a:rPr dirty="0" sz="1100" spc="-5">
                <a:latin typeface="Arial MT"/>
                <a:cs typeface="Arial MT"/>
              </a:rPr>
              <a:t>options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map 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19050">
              <a:lnSpc>
                <a:spcPct val="1018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-5">
                <a:latin typeface="Courier New"/>
                <a:cs typeface="Courier New"/>
              </a:rPr>
              <a:t>mapred.child.ulimit </a:t>
            </a:r>
            <a:r>
              <a:rPr dirty="0" sz="1100">
                <a:latin typeface="Arial MT"/>
                <a:cs typeface="Arial MT"/>
              </a:rPr>
              <a:t>parameter defines the </a:t>
            </a:r>
            <a:r>
              <a:rPr dirty="0" sz="1100" spc="-10">
                <a:latin typeface="Arial MT"/>
                <a:cs typeface="Arial MT"/>
              </a:rPr>
              <a:t>whole </a:t>
            </a:r>
            <a:r>
              <a:rPr dirty="0" sz="1100">
                <a:latin typeface="Arial MT"/>
                <a:cs typeface="Arial MT"/>
              </a:rPr>
              <a:t>memory </a:t>
            </a:r>
            <a:r>
              <a:rPr dirty="0" sz="1100" spc="-5">
                <a:latin typeface="Arial MT"/>
                <a:cs typeface="Arial MT"/>
              </a:rPr>
              <a:t>envelope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 task. You must </a:t>
            </a:r>
            <a:r>
              <a:rPr dirty="0" sz="1100" spc="-5">
                <a:latin typeface="Arial MT"/>
                <a:cs typeface="Arial MT"/>
              </a:rPr>
              <a:t>consider this value when you're modifying individual </a:t>
            </a:r>
            <a:r>
              <a:rPr dirty="0" sz="1100">
                <a:latin typeface="Arial MT"/>
                <a:cs typeface="Arial MT"/>
              </a:rPr>
              <a:t>JVM memory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properties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tasks. </a:t>
            </a:r>
            <a:r>
              <a:rPr dirty="0" sz="1100" spc="-5">
                <a:latin typeface="Arial MT"/>
                <a:cs typeface="Arial MT"/>
              </a:rPr>
              <a:t>Note this </a:t>
            </a:r>
            <a:r>
              <a:rPr dirty="0" sz="1100">
                <a:latin typeface="Arial MT"/>
                <a:cs typeface="Arial MT"/>
              </a:rPr>
              <a:t>parameter </a:t>
            </a:r>
            <a:r>
              <a:rPr dirty="0" sz="1100" spc="-5">
                <a:latin typeface="Arial MT"/>
                <a:cs typeface="Arial MT"/>
              </a:rPr>
              <a:t>is particularly </a:t>
            </a:r>
            <a:r>
              <a:rPr dirty="0" sz="1100">
                <a:latin typeface="Arial MT"/>
                <a:cs typeface="Arial MT"/>
              </a:rPr>
              <a:t>useful </a:t>
            </a:r>
            <a:r>
              <a:rPr dirty="0" sz="1100" spc="-5">
                <a:latin typeface="Arial MT"/>
                <a:cs typeface="Arial MT"/>
              </a:rPr>
              <a:t>when doing </a:t>
            </a:r>
            <a:r>
              <a:rPr dirty="0" sz="1100">
                <a:latin typeface="Arial MT"/>
                <a:cs typeface="Arial MT"/>
              </a:rPr>
              <a:t>streaming. In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task, the JVM </a:t>
            </a:r>
            <a:r>
              <a:rPr dirty="0" sz="1100" spc="-5">
                <a:latin typeface="Arial MT"/>
                <a:cs typeface="Arial MT"/>
              </a:rPr>
              <a:t>is only </a:t>
            </a:r>
            <a:r>
              <a:rPr dirty="0" sz="1100">
                <a:latin typeface="Arial MT"/>
                <a:cs typeface="Arial MT"/>
              </a:rPr>
              <a:t>there to pass data to the </a:t>
            </a:r>
            <a:r>
              <a:rPr dirty="0" sz="1100" spc="-5">
                <a:latin typeface="Arial MT"/>
                <a:cs typeface="Arial MT"/>
              </a:rPr>
              <a:t>child </a:t>
            </a:r>
            <a:r>
              <a:rPr dirty="0" sz="1100">
                <a:latin typeface="Arial MT"/>
                <a:cs typeface="Arial MT"/>
              </a:rPr>
              <a:t>process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 run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outside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scope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10">
                <a:latin typeface="Arial MT"/>
                <a:cs typeface="Arial MT"/>
              </a:rPr>
              <a:t> JVM.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2700" marR="255904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JVM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heap</a:t>
            </a:r>
            <a:r>
              <a:rPr dirty="0" sz="1100" spc="-5">
                <a:latin typeface="Arial MT"/>
                <a:cs typeface="Arial MT"/>
              </a:rPr>
              <a:t> size</a:t>
            </a:r>
            <a:r>
              <a:rPr dirty="0" sz="1100">
                <a:latin typeface="Arial MT"/>
                <a:cs typeface="Arial MT"/>
              </a:rPr>
              <a:t> defines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bulk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working</a:t>
            </a:r>
            <a:r>
              <a:rPr dirty="0" sz="1100">
                <a:latin typeface="Arial MT"/>
                <a:cs typeface="Arial MT"/>
              </a:rPr>
              <a:t> space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non-primitive </a:t>
            </a:r>
            <a:r>
              <a:rPr dirty="0" sz="1100">
                <a:latin typeface="Arial MT"/>
                <a:cs typeface="Arial MT"/>
              </a:rPr>
              <a:t>objects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825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default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of the heap </a:t>
            </a:r>
            <a:r>
              <a:rPr dirty="0" sz="1100" spc="-5">
                <a:latin typeface="Arial MT"/>
                <a:cs typeface="Arial MT"/>
              </a:rPr>
              <a:t>size </a:t>
            </a:r>
            <a:r>
              <a:rPr dirty="0" sz="1100">
                <a:latin typeface="Arial MT"/>
                <a:cs typeface="Arial MT"/>
              </a:rPr>
              <a:t>of a map or reduce task </a:t>
            </a:r>
            <a:r>
              <a:rPr dirty="0" sz="1100" spc="-5">
                <a:latin typeface="Arial MT"/>
                <a:cs typeface="Arial MT"/>
              </a:rPr>
              <a:t>is 200MB, </a:t>
            </a:r>
            <a:r>
              <a:rPr dirty="0" sz="1100">
                <a:latin typeface="Arial MT"/>
                <a:cs typeface="Arial MT"/>
              </a:rPr>
              <a:t>but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configure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ways: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setting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–Xmx&lt;size&gt;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mapred.child.opts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HADOOP_HEAPSIZE </a:t>
            </a:r>
            <a:r>
              <a:rPr dirty="0" sz="1100">
                <a:latin typeface="Arial MT"/>
                <a:cs typeface="Arial MT"/>
              </a:rPr>
              <a:t>parameter </a:t>
            </a:r>
            <a:r>
              <a:rPr dirty="0" sz="1100" spc="-5">
                <a:latin typeface="Arial MT"/>
                <a:cs typeface="Arial MT"/>
              </a:rPr>
              <a:t>in your shell environment. </a:t>
            </a:r>
            <a:r>
              <a:rPr dirty="0" sz="1100">
                <a:latin typeface="Arial MT"/>
                <a:cs typeface="Arial MT"/>
              </a:rPr>
              <a:t>It's better to use the 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rather than the </a:t>
            </a:r>
            <a:r>
              <a:rPr dirty="0" sz="1100" spc="-5">
                <a:latin typeface="Arial MT"/>
                <a:cs typeface="Arial MT"/>
              </a:rPr>
              <a:t>environment variable </a:t>
            </a:r>
            <a:r>
              <a:rPr dirty="0" sz="1100">
                <a:latin typeface="Arial MT"/>
                <a:cs typeface="Arial MT"/>
              </a:rPr>
              <a:t>because </a:t>
            </a:r>
            <a:r>
              <a:rPr dirty="0" sz="1100" spc="-5">
                <a:latin typeface="Arial MT"/>
                <a:cs typeface="Arial MT"/>
              </a:rPr>
              <a:t>it allows you </a:t>
            </a:r>
            <a:r>
              <a:rPr dirty="0" sz="1100">
                <a:latin typeface="Arial MT"/>
                <a:cs typeface="Arial MT"/>
              </a:rPr>
              <a:t>to more </a:t>
            </a:r>
            <a:r>
              <a:rPr dirty="0" sz="1100" spc="-5">
                <a:latin typeface="Arial MT"/>
                <a:cs typeface="Arial MT"/>
              </a:rPr>
              <a:t>easily </a:t>
            </a:r>
            <a:r>
              <a:rPr dirty="0" sz="1100">
                <a:latin typeface="Arial MT"/>
                <a:cs typeface="Arial MT"/>
              </a:rPr>
              <a:t> configure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per-job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basis.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In general, </a:t>
            </a:r>
            <a:r>
              <a:rPr dirty="0" sz="1100" spc="-5">
                <a:latin typeface="Arial MT"/>
                <a:cs typeface="Arial MT"/>
              </a:rPr>
              <a:t>you should only </a:t>
            </a:r>
            <a:r>
              <a:rPr dirty="0" sz="1100">
                <a:latin typeface="Arial MT"/>
                <a:cs typeface="Arial MT"/>
              </a:rPr>
              <a:t>tune the total memory and heap </a:t>
            </a:r>
            <a:r>
              <a:rPr dirty="0" sz="1100" spc="-5">
                <a:latin typeface="Arial MT"/>
                <a:cs typeface="Arial MT"/>
              </a:rPr>
              <a:t>size if you experience </a:t>
            </a:r>
            <a:r>
              <a:rPr dirty="0" sz="1100">
                <a:latin typeface="Arial MT"/>
                <a:cs typeface="Arial MT"/>
              </a:rPr>
              <a:t>out-of-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memory errors </a:t>
            </a:r>
            <a:r>
              <a:rPr dirty="0" sz="1100" spc="-5">
                <a:latin typeface="Arial MT"/>
                <a:cs typeface="Arial MT"/>
              </a:rPr>
              <a:t>in your MapReduce </a:t>
            </a:r>
            <a:r>
              <a:rPr dirty="0" sz="1100">
                <a:latin typeface="Arial MT"/>
                <a:cs typeface="Arial MT"/>
              </a:rPr>
              <a:t>code. If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do tune </a:t>
            </a:r>
            <a:r>
              <a:rPr dirty="0" sz="1100" spc="-5">
                <a:latin typeface="Arial MT"/>
                <a:cs typeface="Arial MT"/>
              </a:rPr>
              <a:t>this value,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need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consider </a:t>
            </a:r>
            <a:r>
              <a:rPr dirty="0" sz="1100">
                <a:latin typeface="Arial MT"/>
                <a:cs typeface="Arial MT"/>
              </a:rPr>
              <a:t>other parameters as </a:t>
            </a:r>
            <a:r>
              <a:rPr dirty="0" sz="1100" spc="-10">
                <a:latin typeface="Arial MT"/>
                <a:cs typeface="Arial MT"/>
              </a:rPr>
              <a:t>well, </a:t>
            </a:r>
            <a:r>
              <a:rPr dirty="0" sz="1100" spc="-5">
                <a:latin typeface="Arial MT"/>
                <a:cs typeface="Arial MT"/>
              </a:rPr>
              <a:t>including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io.sort.mb </a:t>
            </a:r>
            <a:r>
              <a:rPr dirty="0" sz="1100">
                <a:latin typeface="Arial MT"/>
                <a:cs typeface="Arial MT"/>
              </a:rPr>
              <a:t>property and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mapred.child.ulimit </a:t>
            </a:r>
            <a:r>
              <a:rPr dirty="0" sz="1100">
                <a:latin typeface="Arial MT"/>
                <a:cs typeface="Arial MT"/>
              </a:rPr>
              <a:t>parameter. </a:t>
            </a:r>
            <a:r>
              <a:rPr dirty="0" sz="1100" spc="-5">
                <a:latin typeface="Arial MT"/>
                <a:cs typeface="Arial MT"/>
              </a:rPr>
              <a:t>Specifically,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recommendation is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-5">
                <a:latin typeface="Arial MT"/>
                <a:cs typeface="Arial MT"/>
              </a:rPr>
              <a:t>ulimit parameter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3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twice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heap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size,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io.sort.mb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 be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heap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21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22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23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8717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enhanced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0268" y="822960"/>
            <a:ext cx="7158990" cy="9242425"/>
            <a:chOff x="620268" y="822960"/>
            <a:chExt cx="7158990" cy="9242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484" y="1112520"/>
              <a:ext cx="6119710" cy="27130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7126" y="829818"/>
              <a:ext cx="7145655" cy="9229090"/>
            </a:xfrm>
            <a:custGeom>
              <a:avLst/>
              <a:gdLst/>
              <a:ahLst/>
              <a:cxnLst/>
              <a:rect l="l" t="t" r="r" b="b"/>
              <a:pathLst>
                <a:path w="7145655" h="9229090">
                  <a:moveTo>
                    <a:pt x="7145274" y="0"/>
                  </a:moveTo>
                  <a:lnTo>
                    <a:pt x="0" y="0"/>
                  </a:lnTo>
                  <a:lnTo>
                    <a:pt x="0" y="9228579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43245" cy="2576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9273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has a feature </a:t>
            </a:r>
            <a:r>
              <a:rPr dirty="0" sz="1100" spc="-5">
                <a:latin typeface="Arial MT"/>
                <a:cs typeface="Arial MT"/>
              </a:rPr>
              <a:t>called </a:t>
            </a:r>
            <a:r>
              <a:rPr dirty="0" sz="1100">
                <a:latin typeface="Arial MT"/>
                <a:cs typeface="Arial MT"/>
              </a:rPr>
              <a:t>"ExpressLane" </a:t>
            </a:r>
            <a:r>
              <a:rPr dirty="0" sz="1100" spc="-5">
                <a:latin typeface="Arial MT"/>
                <a:cs typeface="Arial MT"/>
              </a:rPr>
              <a:t>which allows small </a:t>
            </a:r>
            <a:r>
              <a:rPr dirty="0" sz="1100">
                <a:latin typeface="Arial MT"/>
                <a:cs typeface="Arial MT"/>
              </a:rPr>
              <a:t>jobs to </a:t>
            </a:r>
            <a:r>
              <a:rPr dirty="0" sz="1100" spc="-5">
                <a:latin typeface="Arial MT"/>
                <a:cs typeface="Arial MT"/>
              </a:rPr>
              <a:t>execute </a:t>
            </a:r>
            <a:r>
              <a:rPr dirty="0" sz="1100">
                <a:latin typeface="Arial MT"/>
                <a:cs typeface="Arial MT"/>
              </a:rPr>
              <a:t>ahead of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large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5">
                <a:latin typeface="Arial MT"/>
                <a:cs typeface="Arial MT"/>
              </a:rPr>
              <a:t> prevent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large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starving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small</a:t>
            </a:r>
            <a:r>
              <a:rPr dirty="0" sz="1100">
                <a:latin typeface="Arial MT"/>
                <a:cs typeface="Arial MT"/>
              </a:rPr>
              <a:t> jobs.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58419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ExpressLane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reserving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>
                <a:latin typeface="Arial MT"/>
                <a:cs typeface="Arial MT"/>
              </a:rPr>
              <a:t> 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so-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>
                <a:latin typeface="Arial MT"/>
                <a:cs typeface="Arial MT"/>
              </a:rPr>
              <a:t> "small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jobs."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small</a:t>
            </a:r>
            <a:r>
              <a:rPr dirty="0" sz="1100">
                <a:latin typeface="Arial MT"/>
                <a:cs typeface="Arial MT"/>
              </a:rPr>
              <a:t> 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configurable.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small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is submitted, if </a:t>
            </a:r>
            <a:r>
              <a:rPr dirty="0" sz="1100">
                <a:latin typeface="Arial MT"/>
                <a:cs typeface="Arial MT"/>
              </a:rPr>
              <a:t>there are no </a:t>
            </a:r>
            <a:r>
              <a:rPr dirty="0" sz="1100" spc="-5">
                <a:latin typeface="Arial MT"/>
                <a:cs typeface="Arial MT"/>
              </a:rPr>
              <a:t>available slots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execute it,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ExpressLane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"ephemeral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slots."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2700" marR="3873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If a </a:t>
            </a:r>
            <a:r>
              <a:rPr dirty="0" sz="1100" spc="-5">
                <a:latin typeface="Arial MT"/>
                <a:cs typeface="Arial MT"/>
              </a:rPr>
              <a:t>small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executed </a:t>
            </a:r>
            <a:r>
              <a:rPr dirty="0" sz="1100">
                <a:latin typeface="Arial MT"/>
                <a:cs typeface="Arial MT"/>
              </a:rPr>
              <a:t>on an ephemeral </a:t>
            </a:r>
            <a:r>
              <a:rPr dirty="0" sz="1100" spc="-5">
                <a:latin typeface="Arial MT"/>
                <a:cs typeface="Arial MT"/>
              </a:rPr>
              <a:t>slot is </a:t>
            </a:r>
            <a:r>
              <a:rPr dirty="0" sz="1100">
                <a:latin typeface="Arial MT"/>
                <a:cs typeface="Arial MT"/>
              </a:rPr>
              <a:t>found to </a:t>
            </a:r>
            <a:r>
              <a:rPr dirty="0" sz="1100" spc="-5">
                <a:latin typeface="Arial MT"/>
                <a:cs typeface="Arial MT"/>
              </a:rPr>
              <a:t>violate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definition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"small," it 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pre-empted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(i.e.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killed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rescheduled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normal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6515">
              <a:lnSpc>
                <a:spcPct val="1012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ExpressLane </a:t>
            </a:r>
            <a:r>
              <a:rPr dirty="0" sz="1100">
                <a:latin typeface="Arial MT"/>
                <a:cs typeface="Arial MT"/>
              </a:rPr>
              <a:t>feature requires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fair </a:t>
            </a:r>
            <a:r>
              <a:rPr dirty="0" sz="1100" spc="-5">
                <a:latin typeface="Arial MT"/>
                <a:cs typeface="Arial MT"/>
              </a:rPr>
              <a:t>scheduler. Note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configurable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appropriate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Small</a:t>
            </a:r>
            <a:r>
              <a:rPr dirty="0" sz="1100">
                <a:latin typeface="Arial MT"/>
                <a:cs typeface="Arial MT"/>
              </a:rPr>
              <a:t> jobs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“jump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ahead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line”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when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cluster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busy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does 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available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 they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satisfy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criteria.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26735" cy="3074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special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feature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”direct </a:t>
            </a:r>
            <a:r>
              <a:rPr dirty="0" sz="1100">
                <a:latin typeface="Arial MT"/>
                <a:cs typeface="Arial MT"/>
              </a:rPr>
              <a:t>shuffle"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 concept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”local" MapR volume. MapR distribution creates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volume that is local </a:t>
            </a:r>
            <a:r>
              <a:rPr dirty="0" sz="1100">
                <a:latin typeface="Arial MT"/>
                <a:cs typeface="Arial MT"/>
              </a:rPr>
              <a:t>to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 tracker. This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 is called "local" </a:t>
            </a:r>
            <a:r>
              <a:rPr dirty="0" sz="1100">
                <a:latin typeface="Arial MT"/>
                <a:cs typeface="Arial MT"/>
              </a:rPr>
              <a:t>because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contents are not </a:t>
            </a:r>
            <a:r>
              <a:rPr dirty="0" sz="1100" spc="-5">
                <a:latin typeface="Arial MT"/>
                <a:cs typeface="Arial MT"/>
              </a:rPr>
              <a:t>replicated </a:t>
            </a:r>
            <a:r>
              <a:rPr dirty="0" sz="1100">
                <a:latin typeface="Arial MT"/>
                <a:cs typeface="Arial MT"/>
              </a:rPr>
              <a:t>across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Apache</a:t>
            </a:r>
            <a:r>
              <a:rPr dirty="0" sz="1100" spc="-5">
                <a:latin typeface="Arial MT"/>
                <a:cs typeface="Arial MT"/>
              </a:rPr>
              <a:t> Hadoop,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5">
                <a:latin typeface="Arial MT"/>
                <a:cs typeface="Arial MT"/>
              </a:rPr>
              <a:t> results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stored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 disk </a:t>
            </a:r>
            <a:r>
              <a:rPr dirty="0" sz="1100">
                <a:latin typeface="Arial MT"/>
                <a:cs typeface="Arial MT"/>
              </a:rPr>
              <a:t>of a task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 (not on </a:t>
            </a:r>
            <a:r>
              <a:rPr dirty="0" sz="1100" spc="-5">
                <a:latin typeface="Arial MT"/>
                <a:cs typeface="Arial MT"/>
              </a:rPr>
              <a:t>HDFS). </a:t>
            </a:r>
            <a:r>
              <a:rPr dirty="0" sz="1100">
                <a:latin typeface="Arial MT"/>
                <a:cs typeface="Arial MT"/>
              </a:rPr>
              <a:t>The amount of map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>
                <a:latin typeface="Arial MT"/>
                <a:cs typeface="Arial MT"/>
              </a:rPr>
              <a:t>that can be stored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such therefore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depends </a:t>
            </a:r>
            <a:r>
              <a:rPr dirty="0" sz="1100">
                <a:latin typeface="Arial MT"/>
                <a:cs typeface="Arial MT"/>
              </a:rPr>
              <a:t>on the </a:t>
            </a:r>
            <a:r>
              <a:rPr dirty="0" sz="1100" spc="-5">
                <a:latin typeface="Arial MT"/>
                <a:cs typeface="Arial MT"/>
              </a:rPr>
              <a:t>size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5">
                <a:latin typeface="Arial MT"/>
                <a:cs typeface="Arial MT"/>
              </a:rPr>
              <a:t>local </a:t>
            </a:r>
            <a:r>
              <a:rPr dirty="0" sz="1100">
                <a:latin typeface="Arial MT"/>
                <a:cs typeface="Arial MT"/>
              </a:rPr>
              <a:t>boot </a:t>
            </a:r>
            <a:r>
              <a:rPr dirty="0" sz="1100" spc="-5">
                <a:latin typeface="Arial MT"/>
                <a:cs typeface="Arial MT"/>
              </a:rPr>
              <a:t>disk </a:t>
            </a:r>
            <a:r>
              <a:rPr dirty="0" sz="1100">
                <a:latin typeface="Arial MT"/>
                <a:cs typeface="Arial MT"/>
              </a:rPr>
              <a:t>of the task tracker. If </a:t>
            </a:r>
            <a:r>
              <a:rPr dirty="0" sz="1100" spc="-5">
                <a:latin typeface="Arial MT"/>
                <a:cs typeface="Arial MT"/>
              </a:rPr>
              <a:t>this disk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fills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entire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45720">
              <a:lnSpc>
                <a:spcPct val="1008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MapR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volume,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hand,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utilizes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non-boot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disk</a:t>
            </a:r>
            <a:r>
              <a:rPr dirty="0" sz="1100">
                <a:latin typeface="Arial MT"/>
                <a:cs typeface="Arial MT"/>
              </a:rPr>
              <a:t> storage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 </a:t>
            </a:r>
            <a:r>
              <a:rPr dirty="0" sz="1100">
                <a:latin typeface="Arial MT"/>
                <a:cs typeface="Arial MT"/>
              </a:rPr>
              <a:t>to a task tracker to store intermediate map results. This </a:t>
            </a:r>
            <a:r>
              <a:rPr dirty="0" sz="1100" spc="-5">
                <a:latin typeface="Arial MT"/>
                <a:cs typeface="Arial MT"/>
              </a:rPr>
              <a:t>volume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grow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indefinitely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(until all </a:t>
            </a:r>
            <a:r>
              <a:rPr dirty="0" sz="1100">
                <a:latin typeface="Arial MT"/>
                <a:cs typeface="Arial MT"/>
              </a:rPr>
              <a:t>the storage on a task tracker </a:t>
            </a:r>
            <a:r>
              <a:rPr dirty="0" sz="1100" spc="-5">
                <a:latin typeface="Arial MT"/>
                <a:cs typeface="Arial MT"/>
              </a:rPr>
              <a:t>fills </a:t>
            </a:r>
            <a:r>
              <a:rPr dirty="0" sz="1100">
                <a:latin typeface="Arial MT"/>
                <a:cs typeface="Arial MT"/>
              </a:rPr>
              <a:t>up). If there </a:t>
            </a:r>
            <a:r>
              <a:rPr dirty="0" sz="1100" spc="-5">
                <a:latin typeface="Arial MT"/>
                <a:cs typeface="Arial MT"/>
              </a:rPr>
              <a:t>is contention, </a:t>
            </a:r>
            <a:r>
              <a:rPr dirty="0" sz="1100">
                <a:latin typeface="Arial MT"/>
                <a:cs typeface="Arial MT"/>
              </a:rPr>
              <a:t>the MapR-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delete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replicated containers </a:t>
            </a:r>
            <a:r>
              <a:rPr dirty="0" sz="1100">
                <a:latin typeface="Arial MT"/>
                <a:cs typeface="Arial MT"/>
              </a:rPr>
              <a:t>on the data node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favor of the </a:t>
            </a:r>
            <a:r>
              <a:rPr dirty="0" sz="1100" spc="-5">
                <a:latin typeface="Arial MT"/>
                <a:cs typeface="Arial MT"/>
              </a:rPr>
              <a:t>local volume. </a:t>
            </a:r>
            <a:r>
              <a:rPr dirty="0" sz="1100">
                <a:latin typeface="Arial MT"/>
                <a:cs typeface="Arial MT"/>
              </a:rPr>
              <a:t>These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deleted replicas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5">
                <a:latin typeface="Arial MT"/>
                <a:cs typeface="Arial MT"/>
              </a:rPr>
              <a:t>replicated </a:t>
            </a:r>
            <a:r>
              <a:rPr dirty="0" sz="1100">
                <a:latin typeface="Arial MT"/>
                <a:cs typeface="Arial MT"/>
              </a:rPr>
              <a:t>to other data nodes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order to </a:t>
            </a:r>
            <a:r>
              <a:rPr dirty="0" sz="1100" spc="-5">
                <a:latin typeface="Arial MT"/>
                <a:cs typeface="Arial MT"/>
              </a:rPr>
              <a:t>maintain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desired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redundancy. </a:t>
            </a:r>
            <a:r>
              <a:rPr dirty="0" sz="1100">
                <a:latin typeface="Arial MT"/>
                <a:cs typeface="Arial MT"/>
              </a:rPr>
              <a:t>The space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required to store </a:t>
            </a:r>
            <a:r>
              <a:rPr dirty="0" sz="1100" spc="-5">
                <a:latin typeface="Arial MT"/>
                <a:cs typeface="Arial MT"/>
              </a:rPr>
              <a:t>intermediate results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provided </a:t>
            </a:r>
            <a:r>
              <a:rPr dirty="0" sz="1100">
                <a:latin typeface="Arial MT"/>
                <a:cs typeface="Arial MT"/>
              </a:rPr>
              <a:t>as needed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rather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having</a:t>
            </a:r>
            <a:r>
              <a:rPr dirty="0" sz="1100">
                <a:latin typeface="Arial MT"/>
                <a:cs typeface="Arial MT"/>
              </a:rPr>
              <a:t> pre-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allocated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storage.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291465">
              <a:lnSpc>
                <a:spcPct val="102699"/>
              </a:lnSpc>
            </a:pP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their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MapR-FS,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where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running.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10860" cy="15474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Here is </a:t>
            </a:r>
            <a:r>
              <a:rPr dirty="0" sz="1100">
                <a:latin typeface="Arial MT"/>
                <a:cs typeface="Arial MT"/>
              </a:rPr>
              <a:t>a sample </a:t>
            </a:r>
            <a:r>
              <a:rPr dirty="0" sz="1100" spc="-5">
                <a:latin typeface="Arial MT"/>
                <a:cs typeface="Arial MT"/>
              </a:rPr>
              <a:t>label file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configured by the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cluster </a:t>
            </a:r>
            <a:r>
              <a:rPr dirty="0" sz="1100" spc="-5">
                <a:latin typeface="Arial MT"/>
                <a:cs typeface="Arial MT"/>
              </a:rPr>
              <a:t>administrator. </a:t>
            </a: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display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labels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your MapR </a:t>
            </a:r>
            <a:r>
              <a:rPr dirty="0" sz="1100">
                <a:latin typeface="Arial MT"/>
                <a:cs typeface="Arial MT"/>
              </a:rPr>
              <a:t>cluster by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the 'hadoop job –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showlabels'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XML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depicts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trackers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either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"big"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"good"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18034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non-existing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hang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never</a:t>
            </a:r>
            <a:r>
              <a:rPr dirty="0" sz="1100">
                <a:latin typeface="Arial MT"/>
                <a:cs typeface="Arial MT"/>
              </a:rPr>
              <a:t> get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scheduled.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because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"hard"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requirement,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soft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 hint. Also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5">
                <a:latin typeface="Arial MT"/>
                <a:cs typeface="Arial MT"/>
              </a:rPr>
              <a:t>if you </a:t>
            </a:r>
            <a:r>
              <a:rPr dirty="0" sz="1100">
                <a:latin typeface="Arial MT"/>
                <a:cs typeface="Arial MT"/>
              </a:rPr>
              <a:t>don't </a:t>
            </a:r>
            <a:r>
              <a:rPr dirty="0" sz="1100" spc="-5">
                <a:latin typeface="Arial MT"/>
                <a:cs typeface="Arial MT"/>
              </a:rPr>
              <a:t>provide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label, </a:t>
            </a:r>
            <a:r>
              <a:rPr dirty="0" sz="1100">
                <a:latin typeface="Arial MT"/>
                <a:cs typeface="Arial MT"/>
              </a:rPr>
              <a:t>then the default </a:t>
            </a:r>
            <a:r>
              <a:rPr dirty="0" sz="1100" spc="-5">
                <a:latin typeface="Arial MT"/>
                <a:cs typeface="Arial MT"/>
              </a:rPr>
              <a:t>scheduling </a:t>
            </a:r>
            <a:r>
              <a:rPr dirty="0" sz="1100">
                <a:latin typeface="Arial MT"/>
                <a:cs typeface="Arial MT"/>
              </a:rPr>
              <a:t> algorithm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selecting 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612" y="845566"/>
            <a:ext cx="7073900" cy="9220200"/>
            <a:chOff x="705612" y="845566"/>
            <a:chExt cx="707390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304" y="1121664"/>
              <a:ext cx="6128004" cy="30405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2470" y="852424"/>
              <a:ext cx="7059930" cy="9206230"/>
            </a:xfrm>
            <a:custGeom>
              <a:avLst/>
              <a:gdLst/>
              <a:ahLst/>
              <a:cxnLst/>
              <a:rect l="l" t="t" r="r" b="b"/>
              <a:pathLst>
                <a:path w="7059930" h="9206230">
                  <a:moveTo>
                    <a:pt x="7059930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2069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answer is </a:t>
            </a:r>
            <a:r>
              <a:rPr dirty="0" sz="1100">
                <a:latin typeface="Arial MT"/>
                <a:cs typeface="Arial MT"/>
              </a:rPr>
              <a:t>– </a:t>
            </a:r>
            <a:r>
              <a:rPr dirty="0" sz="1100" spc="-5">
                <a:latin typeface="Arial MT"/>
                <a:cs typeface="Arial MT"/>
              </a:rPr>
              <a:t>you should </a:t>
            </a:r>
            <a:r>
              <a:rPr dirty="0" sz="1100">
                <a:latin typeface="Arial MT"/>
                <a:cs typeface="Arial MT"/>
              </a:rPr>
              <a:t>configure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storage topology </a:t>
            </a:r>
            <a:r>
              <a:rPr dirty="0" sz="1100" spc="-5">
                <a:latin typeface="Arial MT"/>
                <a:cs typeface="Arial MT"/>
              </a:rPr>
              <a:t>equivalent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node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labels.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 label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“large”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associated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nodes </a:t>
            </a:r>
            <a:r>
              <a:rPr dirty="0" sz="1100">
                <a:latin typeface="Arial MT"/>
                <a:cs typeface="Arial MT"/>
              </a:rPr>
              <a:t> centos5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centos6.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>
                <a:latin typeface="Arial MT"/>
                <a:cs typeface="Arial MT"/>
              </a:rPr>
              <a:t> also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topology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82079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6.3: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De-Tune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Measure</a:t>
            </a:r>
            <a:r>
              <a:rPr dirty="0" sz="1100">
                <a:latin typeface="Arial MT"/>
                <a:cs typeface="Arial MT"/>
              </a:rPr>
              <a:t> Performance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Impact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083808" cy="209860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4250"/>
            <a:ext cx="5654040" cy="2617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7145">
              <a:lnSpc>
                <a:spcPct val="100000"/>
              </a:lnSpc>
              <a:spcBef>
                <a:spcPts val="105"/>
              </a:spcBef>
            </a:pPr>
            <a:r>
              <a:rPr dirty="0" sz="1700" spc="-15">
                <a:latin typeface="Calibri"/>
                <a:cs typeface="Calibri"/>
              </a:rPr>
              <a:t>Let’s </a:t>
            </a:r>
            <a:r>
              <a:rPr dirty="0" sz="1700">
                <a:latin typeface="Calibri"/>
                <a:cs typeface="Calibri"/>
              </a:rPr>
              <a:t>look </a:t>
            </a:r>
            <a:r>
              <a:rPr dirty="0" sz="1700" spc="-10">
                <a:latin typeface="Calibri"/>
                <a:cs typeface="Calibri"/>
              </a:rPr>
              <a:t>at </a:t>
            </a:r>
            <a:r>
              <a:rPr dirty="0" sz="1700">
                <a:latin typeface="Calibri"/>
                <a:cs typeface="Calibri"/>
              </a:rPr>
              <a:t>a simplified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 spc="-15">
                <a:latin typeface="Calibri"/>
                <a:cs typeface="Calibri"/>
              </a:rPr>
              <a:t>workflow. </a:t>
            </a:r>
            <a:r>
              <a:rPr dirty="0" sz="1700" spc="-10">
                <a:latin typeface="Calibri"/>
                <a:cs typeface="Calibri"/>
              </a:rPr>
              <a:t>First, </a:t>
            </a:r>
            <a:r>
              <a:rPr dirty="0" sz="1700">
                <a:latin typeface="Calibri"/>
                <a:cs typeface="Calibri"/>
              </a:rPr>
              <a:t>load the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 spc="-5">
                <a:latin typeface="Calibri"/>
                <a:cs typeface="Calibri"/>
              </a:rPr>
              <a:t>into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cluster (or </a:t>
            </a:r>
            <a:r>
              <a:rPr dirty="0" sz="1700" spc="-10">
                <a:latin typeface="Calibri"/>
                <a:cs typeface="Calibri"/>
              </a:rPr>
              <a:t>you </a:t>
            </a:r>
            <a:r>
              <a:rPr dirty="0" sz="1700" spc="-5">
                <a:latin typeface="Calibri"/>
                <a:cs typeface="Calibri"/>
              </a:rPr>
              <a:t>can </a:t>
            </a:r>
            <a:r>
              <a:rPr dirty="0" sz="1700">
                <a:latin typeface="Calibri"/>
                <a:cs typeface="Calibri"/>
              </a:rPr>
              <a:t>also use </a:t>
            </a:r>
            <a:r>
              <a:rPr dirty="0" sz="1700" spc="-5">
                <a:latin typeface="Calibri"/>
                <a:cs typeface="Calibri"/>
              </a:rPr>
              <a:t>MapR-FS to </a:t>
            </a:r>
            <a:r>
              <a:rPr dirty="0" sz="1700" spc="-10">
                <a:latin typeface="Calibri"/>
                <a:cs typeface="Calibri"/>
              </a:rPr>
              <a:t>store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-5">
                <a:latin typeface="Calibri"/>
                <a:cs typeface="Calibri"/>
              </a:rPr>
              <a:t>production). Then </a:t>
            </a:r>
            <a:r>
              <a:rPr dirty="0" sz="1700" spc="-10">
                <a:latin typeface="Calibri"/>
                <a:cs typeface="Calibri"/>
              </a:rPr>
              <a:t>analyze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with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store </a:t>
            </a:r>
            <a:r>
              <a:rPr dirty="0" sz="1700">
                <a:latin typeface="Calibri"/>
                <a:cs typeface="Calibri"/>
              </a:rPr>
              <a:t>the results in </a:t>
            </a:r>
            <a:r>
              <a:rPr dirty="0" sz="1700" spc="-5">
                <a:latin typeface="Calibri"/>
                <a:cs typeface="Calibri"/>
              </a:rPr>
              <a:t>MapR-FS. </a:t>
            </a:r>
            <a:r>
              <a:rPr dirty="0" sz="1700" spc="-50">
                <a:latin typeface="Calibri"/>
                <a:cs typeface="Calibri"/>
              </a:rPr>
              <a:t>You </a:t>
            </a:r>
            <a:r>
              <a:rPr dirty="0" sz="1700" spc="-5">
                <a:latin typeface="Calibri"/>
                <a:cs typeface="Calibri"/>
              </a:rPr>
              <a:t>can </a:t>
            </a:r>
            <a:r>
              <a:rPr dirty="0" sz="1700">
                <a:latin typeface="Calibri"/>
                <a:cs typeface="Calibri"/>
              </a:rPr>
              <a:t>then </a:t>
            </a:r>
            <a:r>
              <a:rPr dirty="0" sz="1700" spc="-5">
                <a:latin typeface="Calibri"/>
                <a:cs typeface="Calibri"/>
              </a:rPr>
              <a:t>perform </a:t>
            </a:r>
            <a:r>
              <a:rPr dirty="0" sz="1700" spc="-10">
                <a:latin typeface="Calibri"/>
                <a:cs typeface="Calibri"/>
              </a:rPr>
              <a:t>your </a:t>
            </a:r>
            <a:r>
              <a:rPr dirty="0" sz="1700" spc="-5">
                <a:latin typeface="Calibri"/>
                <a:cs typeface="Calibri"/>
              </a:rPr>
              <a:t> business </a:t>
            </a:r>
            <a:r>
              <a:rPr dirty="0" sz="1700">
                <a:latin typeface="Calibri"/>
                <a:cs typeface="Calibri"/>
              </a:rPr>
              <a:t>logic </a:t>
            </a:r>
            <a:r>
              <a:rPr dirty="0" sz="1700" spc="-5">
                <a:latin typeface="Calibri"/>
                <a:cs typeface="Calibri"/>
              </a:rPr>
              <a:t>analysis on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results that are read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-10">
                <a:latin typeface="Calibri"/>
                <a:cs typeface="Calibri"/>
              </a:rPr>
              <a:t>from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cluster.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Note that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 simplified</a:t>
            </a:r>
            <a:r>
              <a:rPr dirty="0" sz="1700" spc="-10">
                <a:latin typeface="Calibri"/>
                <a:cs typeface="Calibri"/>
              </a:rPr>
              <a:t> programming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model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such, </a:t>
            </a:r>
            <a:r>
              <a:rPr dirty="0" sz="1700" spc="-10">
                <a:latin typeface="Calibri"/>
                <a:cs typeface="Calibri"/>
              </a:rPr>
              <a:t>you </a:t>
            </a:r>
            <a:r>
              <a:rPr dirty="0" sz="1700">
                <a:latin typeface="Calibri"/>
                <a:cs typeface="Calibri"/>
              </a:rPr>
              <a:t>usually need </a:t>
            </a:r>
            <a:r>
              <a:rPr dirty="0" sz="1700" spc="-5">
                <a:latin typeface="Calibri"/>
                <a:cs typeface="Calibri"/>
              </a:rPr>
              <a:t>to write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20">
                <a:latin typeface="Calibri"/>
                <a:cs typeface="Calibri"/>
              </a:rPr>
              <a:t>few </a:t>
            </a:r>
            <a:r>
              <a:rPr dirty="0" sz="1700" spc="-5">
                <a:latin typeface="Calibri"/>
                <a:cs typeface="Calibri"/>
              </a:rPr>
              <a:t>MapReduce jobs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-5">
                <a:latin typeface="Calibri"/>
                <a:cs typeface="Calibri"/>
              </a:rPr>
              <a:t>order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 completely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analyze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your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19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03394"/>
            <a:ext cx="5271135" cy="104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now completed Lesson </a:t>
            </a:r>
            <a:r>
              <a:rPr dirty="0" sz="1100" spc="-10">
                <a:latin typeface="Arial MT"/>
                <a:cs typeface="Arial MT"/>
              </a:rPr>
              <a:t>Six.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understanding </a:t>
            </a:r>
            <a:r>
              <a:rPr dirty="0" sz="1100">
                <a:latin typeface="Arial MT"/>
                <a:cs typeface="Arial MT"/>
              </a:rPr>
              <a:t>of the components of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performance, how to enhance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Performance as </a:t>
            </a:r>
            <a:r>
              <a:rPr dirty="0" sz="1100" spc="-10">
                <a:latin typeface="Arial MT"/>
                <a:cs typeface="Arial MT"/>
              </a:rPr>
              <a:t>well </a:t>
            </a:r>
            <a:r>
              <a:rPr dirty="0" sz="1100">
                <a:latin typeface="Arial MT"/>
                <a:cs typeface="Arial MT"/>
              </a:rPr>
              <a:t>as understand how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enhances performance.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know 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disable speculative execution, </a:t>
            </a:r>
            <a:r>
              <a:rPr dirty="0" sz="1100">
                <a:latin typeface="Arial MT"/>
                <a:cs typeface="Arial MT"/>
              </a:rPr>
              <a:t>and that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re-use </a:t>
            </a:r>
            <a:r>
              <a:rPr dirty="0" sz="1100" spc="-5">
                <a:latin typeface="Arial MT"/>
                <a:cs typeface="Arial MT"/>
              </a:rPr>
              <a:t>JVMx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short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tasks. In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next lesson,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work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different data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5630" y="354837"/>
            <a:ext cx="12820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6: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710" y="2673095"/>
            <a:ext cx="4267559" cy="1447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L6-</a:t>
            </a:r>
            <a:r>
              <a:rPr dirty="0" spc="-5"/>
              <a:t>30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728" y="2482596"/>
              <a:ext cx="4282173" cy="10843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8609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</a:t>
            </a:r>
            <a:r>
              <a:rPr dirty="0" sz="1100" spc="-5">
                <a:latin typeface="Arial MT"/>
                <a:cs typeface="Arial MT"/>
              </a:rPr>
              <a:t>DEV </a:t>
            </a:r>
            <a:r>
              <a:rPr dirty="0" sz="1100">
                <a:latin typeface="Arial MT"/>
                <a:cs typeface="Arial MT"/>
              </a:rPr>
              <a:t>302 – Launch Jobs and </a:t>
            </a:r>
            <a:r>
              <a:rPr dirty="0" sz="1100" spc="-5">
                <a:latin typeface="Arial MT"/>
                <a:cs typeface="Arial MT"/>
              </a:rPr>
              <a:t>Advanced MapReduce Applications,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126" y="1054608"/>
              <a:ext cx="6098032" cy="12999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1624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Lesson </a:t>
            </a:r>
            <a:r>
              <a:rPr dirty="0" sz="1100" spc="-5">
                <a:latin typeface="Arial MT"/>
                <a:cs typeface="Arial MT"/>
              </a:rPr>
              <a:t>Seven.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discuss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sequence files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cache,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using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29565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begin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 discussing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work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sequence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52135" cy="1379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This graphic </a:t>
            </a:r>
            <a:r>
              <a:rPr dirty="0" sz="1100" spc="-5">
                <a:latin typeface="Arial MT"/>
                <a:cs typeface="Arial MT"/>
              </a:rPr>
              <a:t>shows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typical </a:t>
            </a:r>
            <a:r>
              <a:rPr dirty="0" sz="1100">
                <a:latin typeface="Arial MT"/>
                <a:cs typeface="Arial MT"/>
              </a:rPr>
              <a:t>flow of data through 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job. </a:t>
            </a:r>
            <a:r>
              <a:rPr dirty="0" sz="1100" spc="-5">
                <a:latin typeface="Arial MT"/>
                <a:cs typeface="Arial MT"/>
              </a:rPr>
              <a:t>People </a:t>
            </a:r>
            <a:r>
              <a:rPr dirty="0" sz="1100">
                <a:latin typeface="Arial MT"/>
                <a:cs typeface="Arial MT"/>
              </a:rPr>
              <a:t>use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most often to </a:t>
            </a:r>
            <a:r>
              <a:rPr dirty="0" sz="1100" spc="-5">
                <a:latin typeface="Arial MT"/>
                <a:cs typeface="Arial MT"/>
              </a:rPr>
              <a:t>analyze text </a:t>
            </a:r>
            <a:r>
              <a:rPr dirty="0" sz="1100">
                <a:latin typeface="Arial MT"/>
                <a:cs typeface="Arial MT"/>
              </a:rPr>
              <a:t>files.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framework converts </a:t>
            </a:r>
            <a:r>
              <a:rPr dirty="0" sz="1100" spc="-5">
                <a:latin typeface="Arial MT"/>
                <a:cs typeface="Arial MT"/>
              </a:rPr>
              <a:t>input textual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5">
                <a:latin typeface="Arial MT"/>
                <a:cs typeface="Arial MT"/>
              </a:rPr>
              <a:t> into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UTF-</a:t>
            </a:r>
            <a:r>
              <a:rPr dirty="0" sz="1100" spc="3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Writable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passes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method. The map method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outputs </a:t>
            </a:r>
            <a:r>
              <a:rPr dirty="0" sz="1100" spc="-5">
                <a:latin typeface="Arial MT"/>
                <a:cs typeface="Arial MT"/>
              </a:rPr>
              <a:t>intermediate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which is </a:t>
            </a:r>
            <a:r>
              <a:rPr dirty="0" sz="1100">
                <a:latin typeface="Arial MT"/>
                <a:cs typeface="Arial MT"/>
              </a:rPr>
              <a:t>stored by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framework as sequence files. </a:t>
            </a: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the </a:t>
            </a:r>
            <a:r>
              <a:rPr dirty="0" sz="1100" spc="-5">
                <a:latin typeface="Arial MT"/>
                <a:cs typeface="Arial MT"/>
              </a:rPr>
              <a:t>intermediate </a:t>
            </a:r>
            <a:r>
              <a:rPr dirty="0" sz="1100">
                <a:latin typeface="Arial MT"/>
                <a:cs typeface="Arial MT"/>
              </a:rPr>
              <a:t>key-value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are stored as Writable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shuffles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 </a:t>
            </a:r>
            <a:r>
              <a:rPr dirty="0" sz="1100" spc="-5">
                <a:latin typeface="Arial MT"/>
                <a:cs typeface="Arial MT"/>
              </a:rPr>
              <a:t>their partitions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Writable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types. </a:t>
            </a:r>
            <a:r>
              <a:rPr dirty="0" sz="1100">
                <a:latin typeface="Arial MT"/>
                <a:cs typeface="Arial MT"/>
              </a:rPr>
              <a:t>Last,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the reducers </a:t>
            </a:r>
            <a:r>
              <a:rPr dirty="0" sz="1100" spc="-5">
                <a:latin typeface="Arial MT"/>
                <a:cs typeface="Arial MT"/>
              </a:rPr>
              <a:t>write their </a:t>
            </a:r>
            <a:r>
              <a:rPr dirty="0" sz="1100">
                <a:latin typeface="Arial MT"/>
                <a:cs typeface="Arial MT"/>
              </a:rPr>
              <a:t>output,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usually written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format.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140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5117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2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</a:t>
            </a:r>
            <a:r>
              <a:rPr dirty="0" sz="1100" spc="2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</a:t>
            </a:r>
            <a:r>
              <a:rPr dirty="0" sz="1100" spc="2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here</a:t>
            </a:r>
            <a:r>
              <a:rPr dirty="0" sz="1100" spc="229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involves</a:t>
            </a:r>
            <a:r>
              <a:rPr dirty="0" sz="1100" spc="229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</a:t>
            </a:r>
            <a:r>
              <a:rPr dirty="0" sz="1100" spc="229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229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jobs.</a:t>
            </a:r>
            <a:r>
              <a:rPr dirty="0" sz="1100" spc="2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229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series is very typical when using MapReduce.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restrictive </a:t>
            </a:r>
            <a:r>
              <a:rPr dirty="0" sz="1100" spc="-5">
                <a:latin typeface="Arial MT"/>
                <a:cs typeface="Arial MT"/>
              </a:rPr>
              <a:t>nature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data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presented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mappers and reducers </a:t>
            </a:r>
            <a:r>
              <a:rPr dirty="0" sz="1100">
                <a:latin typeface="Arial MT"/>
                <a:cs typeface="Arial MT"/>
              </a:rPr>
              <a:t>usually </a:t>
            </a:r>
            <a:r>
              <a:rPr dirty="0" sz="1100" spc="-5">
                <a:latin typeface="Arial MT"/>
                <a:cs typeface="Arial MT"/>
              </a:rPr>
              <a:t>precludes writing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"silver bullet"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 to </a:t>
            </a:r>
            <a:r>
              <a:rPr dirty="0" sz="1100" spc="-5">
                <a:latin typeface="Arial MT"/>
                <a:cs typeface="Arial MT"/>
              </a:rPr>
              <a:t>get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work </a:t>
            </a:r>
            <a:r>
              <a:rPr dirty="0" sz="1100" spc="-5">
                <a:latin typeface="Arial MT"/>
                <a:cs typeface="Arial MT"/>
              </a:rPr>
              <a:t>done. So </a:t>
            </a:r>
            <a:r>
              <a:rPr dirty="0" sz="1100">
                <a:latin typeface="Arial MT"/>
                <a:cs typeface="Arial MT"/>
              </a:rPr>
              <a:t>the question </a:t>
            </a:r>
            <a:r>
              <a:rPr dirty="0" sz="1100" spc="-5">
                <a:latin typeface="Arial MT"/>
                <a:cs typeface="Arial MT"/>
              </a:rPr>
              <a:t>is: why bother using </a:t>
            </a:r>
            <a:r>
              <a:rPr dirty="0" sz="1100" spc="-10">
                <a:latin typeface="Arial MT"/>
                <a:cs typeface="Arial MT"/>
              </a:rPr>
              <a:t>text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 formats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"native"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format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file?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140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0291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flow </a:t>
            </a:r>
            <a:r>
              <a:rPr dirty="0" sz="1100" spc="-5">
                <a:latin typeface="Arial MT"/>
                <a:cs typeface="Arial MT"/>
              </a:rPr>
              <a:t>shows using </a:t>
            </a:r>
            <a:r>
              <a:rPr dirty="0" sz="1100">
                <a:latin typeface="Arial MT"/>
                <a:cs typeface="Arial MT"/>
              </a:rPr>
              <a:t>sequence files as </a:t>
            </a:r>
            <a:r>
              <a:rPr dirty="0" sz="1100" spc="-5">
                <a:latin typeface="Arial MT"/>
                <a:cs typeface="Arial MT"/>
              </a:rPr>
              <a:t>intermediate file </a:t>
            </a:r>
            <a:r>
              <a:rPr dirty="0" sz="1100">
                <a:latin typeface="Arial MT"/>
                <a:cs typeface="Arial MT"/>
              </a:rPr>
              <a:t>formats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workflow. Note </a:t>
            </a:r>
            <a:r>
              <a:rPr dirty="0" sz="1100">
                <a:latin typeface="Arial MT"/>
                <a:cs typeface="Arial MT"/>
              </a:rPr>
              <a:t>that the second job then reads </a:t>
            </a:r>
            <a:r>
              <a:rPr dirty="0" sz="1100" spc="-5">
                <a:latin typeface="Arial MT"/>
                <a:cs typeface="Arial MT"/>
              </a:rPr>
              <a:t>its input </a:t>
            </a:r>
            <a:r>
              <a:rPr dirty="0" sz="1100">
                <a:latin typeface="Arial MT"/>
                <a:cs typeface="Arial MT"/>
              </a:rPr>
              <a:t>as a sequence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writes its </a:t>
            </a:r>
            <a:r>
              <a:rPr dirty="0" sz="1100">
                <a:latin typeface="Arial MT"/>
                <a:cs typeface="Arial MT"/>
              </a:rPr>
              <a:t> output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usual </a:t>
            </a:r>
            <a:r>
              <a:rPr dirty="0" sz="1100" spc="-5">
                <a:latin typeface="Arial MT"/>
                <a:cs typeface="Arial MT"/>
              </a:rPr>
              <a:t>(in text format).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slight variation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save </a:t>
            </a:r>
            <a:r>
              <a:rPr dirty="0" sz="1100">
                <a:latin typeface="Arial MT"/>
                <a:cs typeface="Arial MT"/>
              </a:rPr>
              <a:t>space and </a:t>
            </a:r>
            <a:r>
              <a:rPr dirty="0" sz="1100" spc="-5">
                <a:latin typeface="Arial MT"/>
                <a:cs typeface="Arial MT"/>
              </a:rPr>
              <a:t>time in </a:t>
            </a:r>
            <a:r>
              <a:rPr dirty="0" sz="1100">
                <a:latin typeface="Arial MT"/>
                <a:cs typeface="Arial MT"/>
              </a:rPr>
              <a:t>complex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comprised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several</a:t>
            </a:r>
            <a:r>
              <a:rPr dirty="0" sz="1100">
                <a:latin typeface="Arial MT"/>
                <a:cs typeface="Arial MT"/>
              </a:rPr>
              <a:t> mapreduce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139"/>
            <a:ext cx="5661660" cy="19037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24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discuss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5">
                <a:latin typeface="Arial MT"/>
                <a:cs typeface="Arial MT"/>
              </a:rPr>
              <a:t> aspects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5">
                <a:latin typeface="Arial MT"/>
                <a:cs typeface="Arial MT"/>
              </a:rPr>
              <a:t>compression 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cluster. </a:t>
            </a:r>
            <a:r>
              <a:rPr dirty="0" sz="1100">
                <a:latin typeface="Arial MT"/>
                <a:cs typeface="Arial MT"/>
              </a:rPr>
              <a:t>It's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generally 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good </a:t>
            </a:r>
            <a:r>
              <a:rPr dirty="0" sz="1100" spc="-5">
                <a:latin typeface="Arial MT"/>
                <a:cs typeface="Arial MT"/>
              </a:rPr>
              <a:t>idea </a:t>
            </a:r>
            <a:r>
              <a:rPr dirty="0" sz="1100">
                <a:latin typeface="Arial MT"/>
                <a:cs typeface="Arial MT"/>
              </a:rPr>
              <a:t>to compress files, </a:t>
            </a:r>
            <a:r>
              <a:rPr dirty="0" sz="1100" spc="-5">
                <a:latin typeface="Arial MT"/>
                <a:cs typeface="Arial MT"/>
              </a:rPr>
              <a:t>especially </a:t>
            </a:r>
            <a:r>
              <a:rPr dirty="0" sz="1100">
                <a:latin typeface="Arial MT"/>
                <a:cs typeface="Arial MT"/>
              </a:rPr>
              <a:t>large files, because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reduces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 of I/O on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disks and networks </a:t>
            </a:r>
            <a:r>
              <a:rPr dirty="0" sz="1100" spc="-5">
                <a:latin typeface="Arial MT"/>
                <a:cs typeface="Arial MT"/>
              </a:rPr>
              <a:t>during file </a:t>
            </a:r>
            <a:r>
              <a:rPr dirty="0" sz="1100">
                <a:latin typeface="Arial MT"/>
                <a:cs typeface="Arial MT"/>
              </a:rPr>
              <a:t>transfers.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supports configurable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 at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 level, </a:t>
            </a:r>
            <a:r>
              <a:rPr dirty="0" sz="1100">
                <a:latin typeface="Arial MT"/>
                <a:cs typeface="Arial MT"/>
              </a:rPr>
              <a:t>and by default, </a:t>
            </a:r>
            <a:r>
              <a:rPr dirty="0" sz="1100" spc="-5">
                <a:latin typeface="Arial MT"/>
                <a:cs typeface="Arial MT"/>
              </a:rPr>
              <a:t>all directories in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volume inherit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type.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further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a </a:t>
            </a:r>
            <a:r>
              <a:rPr dirty="0" sz="1100" spc="-5">
                <a:latin typeface="Arial MT"/>
                <a:cs typeface="Arial MT"/>
              </a:rPr>
              <a:t>directory-by-directory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basis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volume if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nature of a data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volume lends </a:t>
            </a:r>
            <a:r>
              <a:rPr dirty="0" sz="1100">
                <a:latin typeface="Arial MT"/>
                <a:cs typeface="Arial MT"/>
              </a:rPr>
              <a:t>itself to different compression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none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all).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dirty="0" sz="1100" spc="-5">
                <a:latin typeface="Arial MT"/>
                <a:cs typeface="Arial MT"/>
              </a:rPr>
              <a:t>MapR ships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native </a:t>
            </a:r>
            <a:r>
              <a:rPr dirty="0" sz="1100">
                <a:latin typeface="Arial MT"/>
                <a:cs typeface="Arial MT"/>
              </a:rPr>
              <a:t>codecs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built-in </a:t>
            </a:r>
            <a:r>
              <a:rPr dirty="0" sz="1100">
                <a:latin typeface="Arial MT"/>
                <a:cs typeface="Arial MT"/>
              </a:rPr>
              <a:t>compression </a:t>
            </a:r>
            <a:r>
              <a:rPr dirty="0" sz="1100" spc="-5">
                <a:latin typeface="Arial MT"/>
                <a:cs typeface="Arial MT"/>
              </a:rPr>
              <a:t>types. </a:t>
            </a:r>
            <a:r>
              <a:rPr dirty="0" sz="1100">
                <a:latin typeface="Arial MT"/>
                <a:cs typeface="Arial MT"/>
              </a:rPr>
              <a:t>You can consume those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native</a:t>
            </a:r>
            <a:r>
              <a:rPr dirty="0" sz="1100">
                <a:latin typeface="Arial MT"/>
                <a:cs typeface="Arial MT"/>
              </a:rPr>
              <a:t> codecs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defining</a:t>
            </a:r>
            <a:r>
              <a:rPr dirty="0" sz="1100" spc="-5">
                <a:latin typeface="Arial MT"/>
                <a:cs typeface="Arial MT"/>
              </a:rPr>
              <a:t> 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LD_LIBRARY_PATH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point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directory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native</a:t>
            </a:r>
            <a:r>
              <a:rPr dirty="0" sz="1100">
                <a:latin typeface="Arial MT"/>
                <a:cs typeface="Arial MT"/>
              </a:rPr>
              <a:t> codecs.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Last,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detects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(based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either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filename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extension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like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.gz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.zip</a:t>
            </a:r>
            <a:r>
              <a:rPr dirty="0" sz="1100">
                <a:latin typeface="Arial MT"/>
                <a:cs typeface="Arial MT"/>
              </a:rPr>
              <a:t> 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header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04510" cy="13823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compressing sequence files,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choose to compress at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the record or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level. </a:t>
            </a:r>
            <a:r>
              <a:rPr dirty="0" sz="1100" spc="10">
                <a:latin typeface="Arial MT"/>
                <a:cs typeface="Arial MT"/>
              </a:rPr>
              <a:t>When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compression,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built-in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codecs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>
                <a:latin typeface="Arial MT"/>
                <a:cs typeface="Arial MT"/>
              </a:rPr>
              <a:t> LZO, LZF, GZIP, BZIP2, and ZLIB. In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cases,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define the </a:t>
            </a:r>
            <a:r>
              <a:rPr dirty="0" sz="1100" spc="-5">
                <a:latin typeface="Arial MT"/>
                <a:cs typeface="Arial MT"/>
              </a:rPr>
              <a:t>type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(block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record)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well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codec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NONE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</a:t>
            </a:r>
            <a:endParaRPr sz="1100">
              <a:latin typeface="Arial MT"/>
              <a:cs typeface="Arial MT"/>
            </a:endParaRPr>
          </a:p>
          <a:p>
            <a:pPr marL="12700" marR="12192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RECORD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</a:t>
            </a:r>
            <a:r>
              <a:rPr dirty="0" sz="1100">
                <a:latin typeface="Arial MT"/>
                <a:cs typeface="Arial MT"/>
              </a:rPr>
              <a:t> (not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keys)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BLOCK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blocks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0130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69561"/>
            <a:ext cx="5511800" cy="4006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Here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flow</a:t>
            </a:r>
            <a:r>
              <a:rPr dirty="0" sz="1700">
                <a:latin typeface="Calibri"/>
                <a:cs typeface="Calibri"/>
              </a:rPr>
              <a:t> 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execution:</a:t>
            </a:r>
            <a:endParaRPr sz="1700">
              <a:latin typeface="Calibri"/>
              <a:cs typeface="Calibri"/>
            </a:endParaRPr>
          </a:p>
          <a:p>
            <a:pPr marL="255904" indent="-243840">
              <a:lnSpc>
                <a:spcPts val="1975"/>
              </a:lnSpc>
              <a:spcBef>
                <a:spcPts val="1455"/>
              </a:spcBef>
              <a:buAutoNum type="arabicPeriod"/>
              <a:tabLst>
                <a:tab pos="256540" algn="l"/>
              </a:tabLst>
            </a:pP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loaded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from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Hadoop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  <a:p>
            <a:pPr marL="255904" indent="-243840">
              <a:lnSpc>
                <a:spcPts val="1950"/>
              </a:lnSpc>
              <a:buAutoNum type="arabicPeriod"/>
              <a:tabLst>
                <a:tab pos="256540" algn="l"/>
              </a:tabLst>
            </a:pPr>
            <a:r>
              <a:rPr dirty="0" sz="1700" spc="-5">
                <a:latin typeface="Calibri"/>
                <a:cs typeface="Calibri"/>
              </a:rPr>
              <a:t>Next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job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defines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format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data</a:t>
            </a:r>
            <a:endParaRPr sz="1700">
              <a:latin typeface="Calibri"/>
              <a:cs typeface="Calibri"/>
            </a:endParaRPr>
          </a:p>
          <a:p>
            <a:pPr marL="255904" marR="30480" indent="-243840">
              <a:lnSpc>
                <a:spcPts val="1800"/>
              </a:lnSpc>
              <a:spcBef>
                <a:spcPts val="235"/>
              </a:spcBef>
              <a:buAutoNum type="arabicPeriod"/>
              <a:tabLst>
                <a:tab pos="256540" algn="l"/>
              </a:tabLst>
            </a:pPr>
            <a:r>
              <a:rPr dirty="0" sz="1700" spc="-10">
                <a:latin typeface="Calibri"/>
                <a:cs typeface="Calibri"/>
              </a:rPr>
              <a:t>Data </a:t>
            </a:r>
            <a:r>
              <a:rPr dirty="0" sz="1700">
                <a:latin typeface="Calibri"/>
                <a:cs typeface="Calibri"/>
              </a:rPr>
              <a:t>is then split </a:t>
            </a:r>
            <a:r>
              <a:rPr dirty="0" sz="1700" spc="-5">
                <a:latin typeface="Calibri"/>
                <a:cs typeface="Calibri"/>
              </a:rPr>
              <a:t>between </a:t>
            </a:r>
            <a:r>
              <a:rPr dirty="0" sz="1700" spc="-10">
                <a:latin typeface="Calibri"/>
                <a:cs typeface="Calibri"/>
              </a:rPr>
              <a:t>different </a:t>
            </a:r>
            <a:r>
              <a:rPr dirty="0" sz="1700" spc="-5">
                <a:latin typeface="Calibri"/>
                <a:cs typeface="Calibri"/>
              </a:rPr>
              <a:t>map() methods running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on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all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nodes</a:t>
            </a:r>
            <a:endParaRPr sz="1700">
              <a:latin typeface="Calibri"/>
              <a:cs typeface="Calibri"/>
            </a:endParaRPr>
          </a:p>
          <a:p>
            <a:pPr marL="255904" marR="67310" indent="-243840">
              <a:lnSpc>
                <a:spcPts val="1800"/>
              </a:lnSpc>
              <a:buAutoNum type="arabicPeriod"/>
              <a:tabLst>
                <a:tab pos="256540" algn="l"/>
              </a:tabLst>
            </a:pPr>
            <a:r>
              <a:rPr dirty="0" sz="1700" spc="-10">
                <a:latin typeface="Calibri"/>
                <a:cs typeface="Calibri"/>
              </a:rPr>
              <a:t>Record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readers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then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parse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into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serve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into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map()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methods</a:t>
            </a:r>
            <a:endParaRPr sz="1700">
              <a:latin typeface="Calibri"/>
              <a:cs typeface="Calibri"/>
            </a:endParaRPr>
          </a:p>
          <a:p>
            <a:pPr marL="255904" indent="-243840">
              <a:lnSpc>
                <a:spcPts val="1625"/>
              </a:lnSpc>
              <a:buAutoNum type="arabicPeriod"/>
              <a:tabLst>
                <a:tab pos="256540" algn="l"/>
              </a:tabLst>
            </a:pP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map()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method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produces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are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sent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endParaRPr sz="1700">
              <a:latin typeface="Calibri"/>
              <a:cs typeface="Calibri"/>
            </a:endParaRPr>
          </a:p>
          <a:p>
            <a:pPr marL="255904">
              <a:lnSpc>
                <a:spcPts val="1889"/>
              </a:lnSpc>
            </a:pP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partitioner</a:t>
            </a:r>
            <a:endParaRPr sz="1700">
              <a:latin typeface="Calibri"/>
              <a:cs typeface="Calibri"/>
            </a:endParaRPr>
          </a:p>
          <a:p>
            <a:pPr marL="255904" marR="81915" indent="-243840">
              <a:lnSpc>
                <a:spcPts val="1800"/>
              </a:lnSpc>
              <a:spcBef>
                <a:spcPts val="195"/>
              </a:spcBef>
              <a:buAutoNum type="arabicPeriod" startAt="6"/>
              <a:tabLst>
                <a:tab pos="256540" algn="l"/>
              </a:tabLst>
            </a:pPr>
            <a:r>
              <a:rPr dirty="0" sz="1700">
                <a:latin typeface="Calibri"/>
                <a:cs typeface="Calibri"/>
              </a:rPr>
              <a:t>When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there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are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multiple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reducers,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mapper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creates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partition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for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each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task</a:t>
            </a:r>
            <a:endParaRPr sz="1700">
              <a:latin typeface="Calibri"/>
              <a:cs typeface="Calibri"/>
            </a:endParaRPr>
          </a:p>
          <a:p>
            <a:pPr marL="255904" indent="-243840">
              <a:lnSpc>
                <a:spcPts val="1664"/>
              </a:lnSpc>
              <a:buAutoNum type="arabicPeriod" startAt="6"/>
              <a:tabLst>
                <a:tab pos="256540" algn="l"/>
              </a:tabLst>
            </a:pP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are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then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sorted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by </a:t>
            </a:r>
            <a:r>
              <a:rPr dirty="0" sz="1700" spc="-25">
                <a:latin typeface="Calibri"/>
                <a:cs typeface="Calibri"/>
              </a:rPr>
              <a:t>key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each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partition</a:t>
            </a:r>
            <a:endParaRPr sz="1700">
              <a:latin typeface="Calibri"/>
              <a:cs typeface="Calibri"/>
            </a:endParaRPr>
          </a:p>
          <a:p>
            <a:pPr marL="255904" marR="8255" indent="-243840">
              <a:lnSpc>
                <a:spcPts val="1900"/>
              </a:lnSpc>
              <a:spcBef>
                <a:spcPts val="150"/>
              </a:spcBef>
              <a:buAutoNum type="arabicPeriod" startAt="6"/>
              <a:tabLst>
                <a:tab pos="256540" algn="l"/>
              </a:tabLst>
            </a:pPr>
            <a:r>
              <a:rPr dirty="0" sz="1700" spc="-5">
                <a:latin typeface="Calibri"/>
                <a:cs typeface="Calibri"/>
              </a:rPr>
              <a:t>The reduce() method </a:t>
            </a:r>
            <a:r>
              <a:rPr dirty="0" sz="1700" spc="-15">
                <a:latin typeface="Calibri"/>
                <a:cs typeface="Calibri"/>
              </a:rPr>
              <a:t>takes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intermediate </a:t>
            </a:r>
            <a:r>
              <a:rPr dirty="0" sz="1700" spc="-10">
                <a:latin typeface="Calibri"/>
                <a:cs typeface="Calibri"/>
              </a:rPr>
              <a:t>key-value </a:t>
            </a:r>
            <a:r>
              <a:rPr dirty="0" sz="1700" spc="-5">
                <a:latin typeface="Calibri"/>
                <a:cs typeface="Calibri"/>
              </a:rPr>
              <a:t>pairs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them </a:t>
            </a:r>
            <a:r>
              <a:rPr dirty="0" sz="1700" spc="-10">
                <a:latin typeface="Calibri"/>
                <a:cs typeface="Calibri"/>
              </a:rPr>
              <a:t>to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final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list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key-value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pairs</a:t>
            </a:r>
            <a:endParaRPr sz="1700">
              <a:latin typeface="Calibri"/>
              <a:cs typeface="Calibri"/>
            </a:endParaRPr>
          </a:p>
          <a:p>
            <a:pPr marL="255904" indent="-243840">
              <a:lnSpc>
                <a:spcPts val="1600"/>
              </a:lnSpc>
              <a:buAutoNum type="arabicPeriod" startAt="6"/>
              <a:tabLst>
                <a:tab pos="256540" algn="l"/>
              </a:tabLst>
            </a:pP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job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defines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format</a:t>
            </a:r>
            <a:r>
              <a:rPr dirty="0" sz="1700" spc="-5">
                <a:latin typeface="Calibri"/>
                <a:cs typeface="Calibri"/>
              </a:rPr>
              <a:t> 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data</a:t>
            </a:r>
            <a:endParaRPr sz="1700">
              <a:latin typeface="Calibri"/>
              <a:cs typeface="Calibri"/>
            </a:endParaRPr>
          </a:p>
          <a:p>
            <a:pPr marL="335280" indent="-323215">
              <a:lnSpc>
                <a:spcPts val="1955"/>
              </a:lnSpc>
              <a:buAutoNum type="arabicPeriod" startAt="6"/>
              <a:tabLst>
                <a:tab pos="335915" algn="l"/>
              </a:tabLst>
            </a:pP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written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back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Hadoop file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168908"/>
              <a:ext cx="6142567" cy="24087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24500" cy="13855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905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Let’s discuss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internal layout of </a:t>
            </a:r>
            <a:r>
              <a:rPr dirty="0" sz="1100">
                <a:latin typeface="Arial MT"/>
                <a:cs typeface="Arial MT"/>
              </a:rPr>
              <a:t>a sequence </a:t>
            </a:r>
            <a:r>
              <a:rPr dirty="0" sz="1100" spc="-5">
                <a:latin typeface="Arial MT"/>
                <a:cs typeface="Arial MT"/>
              </a:rPr>
              <a:t>file.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header, stored in </a:t>
            </a:r>
            <a:r>
              <a:rPr dirty="0" sz="1100">
                <a:latin typeface="Arial MT"/>
                <a:cs typeface="Arial MT"/>
              </a:rPr>
              <a:t>the front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metadata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stores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magic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determine that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a sequence file. It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stores the </a:t>
            </a:r>
            <a:r>
              <a:rPr dirty="0" sz="1100" spc="-5">
                <a:latin typeface="Arial MT"/>
                <a:cs typeface="Arial MT"/>
              </a:rPr>
              <a:t>class types </a:t>
            </a:r>
            <a:r>
              <a:rPr dirty="0" sz="1100">
                <a:latin typeface="Arial MT"/>
                <a:cs typeface="Arial MT"/>
              </a:rPr>
              <a:t>of the keys 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records stored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file. Last, the header stores the compression used </a:t>
            </a:r>
            <a:r>
              <a:rPr dirty="0" sz="1100" spc="-5">
                <a:latin typeface="Arial MT"/>
                <a:cs typeface="Arial MT"/>
              </a:rPr>
              <a:t>(if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any)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 rest of the </a:t>
            </a:r>
            <a:r>
              <a:rPr dirty="0" sz="1100" spc="-5">
                <a:latin typeface="Arial MT"/>
                <a:cs typeface="Arial MT"/>
              </a:rPr>
              <a:t>file is </a:t>
            </a:r>
            <a:r>
              <a:rPr dirty="0" sz="1100">
                <a:latin typeface="Arial MT"/>
                <a:cs typeface="Arial MT"/>
              </a:rPr>
              <a:t>a series of </a:t>
            </a:r>
            <a:r>
              <a:rPr dirty="0" sz="1100" spc="-5">
                <a:latin typeface="Arial MT"/>
                <a:cs typeface="Arial MT"/>
              </a:rPr>
              <a:t>tuples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contain </a:t>
            </a:r>
            <a:r>
              <a:rPr dirty="0" sz="1100">
                <a:latin typeface="Arial MT"/>
                <a:cs typeface="Arial MT"/>
              </a:rPr>
              <a:t>the actual data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sequence file.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tuples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length,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length,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27011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86730" cy="13658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bundled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blocks.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delimiters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"markers",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size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tunable.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 spc="-5">
                <a:latin typeface="Arial MT"/>
                <a:cs typeface="Arial MT"/>
              </a:rPr>
              <a:t>Sync </a:t>
            </a:r>
            <a:r>
              <a:rPr dirty="0" sz="1100">
                <a:latin typeface="Arial MT"/>
                <a:cs typeface="Arial MT"/>
              </a:rPr>
              <a:t>markers are used to mark a </a:t>
            </a:r>
            <a:r>
              <a:rPr dirty="0" sz="1100" spc="-5">
                <a:latin typeface="Arial MT"/>
                <a:cs typeface="Arial MT"/>
              </a:rPr>
              <a:t>logical </a:t>
            </a:r>
            <a:r>
              <a:rPr dirty="0" sz="1100">
                <a:latin typeface="Arial MT"/>
                <a:cs typeface="Arial MT"/>
              </a:rPr>
              <a:t>boundary of a record or a set of records. 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 used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read records properly across </a:t>
            </a:r>
            <a:r>
              <a:rPr dirty="0" sz="1100" spc="-5">
                <a:latin typeface="Arial MT"/>
                <a:cs typeface="Arial MT"/>
              </a:rPr>
              <a:t>block splits. </a:t>
            </a:r>
            <a:r>
              <a:rPr dirty="0" sz="1100">
                <a:latin typeface="Arial MT"/>
                <a:cs typeface="Arial MT"/>
              </a:rPr>
              <a:t>In case of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>
                <a:latin typeface="Arial MT"/>
                <a:cs typeface="Arial MT"/>
              </a:rPr>
              <a:t>files, record readers </a:t>
            </a:r>
            <a:r>
              <a:rPr dirty="0" sz="1100" spc="-5">
                <a:latin typeface="Arial MT"/>
                <a:cs typeface="Arial MT"/>
              </a:rPr>
              <a:t>look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line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ending</a:t>
            </a:r>
            <a:r>
              <a:rPr dirty="0" sz="1100">
                <a:latin typeface="Arial MT"/>
                <a:cs typeface="Arial MT"/>
              </a:rPr>
              <a:t> 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'\n'.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 such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terminators,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'sync'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marker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instead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 spc="5">
                <a:latin typeface="Arial MT"/>
                <a:cs typeface="Arial MT"/>
              </a:rPr>
              <a:t> 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'ends'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back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Map/Reduce</a:t>
            </a:r>
            <a:r>
              <a:rPr dirty="0" sz="1100">
                <a:latin typeface="Arial MT"/>
                <a:cs typeface="Arial MT"/>
              </a:rPr>
              <a:t> correctly.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07330" cy="1212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sequence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files: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output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format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setOutputFormatClass()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Enable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setCompressOutput()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Which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codec 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 (using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setOutputCompressorClass()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Which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level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compression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(using 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setOutputCompressionType()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format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setInputFormatClass()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13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14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03" y="883919"/>
              <a:ext cx="6489065" cy="3281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15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27177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discuss how to use the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to </a:t>
            </a:r>
            <a:r>
              <a:rPr dirty="0" sz="1100" spc="-5">
                <a:latin typeface="Arial MT"/>
                <a:cs typeface="Arial MT"/>
              </a:rPr>
              <a:t>distribute "side </a:t>
            </a:r>
            <a:r>
              <a:rPr dirty="0" sz="1100">
                <a:latin typeface="Arial MT"/>
                <a:cs typeface="Arial MT"/>
              </a:rPr>
              <a:t>files" 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8165" cy="25717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939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feature of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is a </a:t>
            </a:r>
            <a:r>
              <a:rPr dirty="0" sz="1100" spc="-5">
                <a:latin typeface="Arial MT"/>
                <a:cs typeface="Arial MT"/>
              </a:rPr>
              <a:t>service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distributes </a:t>
            </a:r>
            <a:r>
              <a:rPr dirty="0" sz="1100">
                <a:latin typeface="Arial MT"/>
                <a:cs typeface="Arial MT"/>
              </a:rPr>
              <a:t>files to mappers 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job. There are </a:t>
            </a:r>
            <a:r>
              <a:rPr dirty="0" sz="1100" spc="-5">
                <a:latin typeface="Arial MT"/>
                <a:cs typeface="Arial MT"/>
              </a:rPr>
              <a:t>several </a:t>
            </a:r>
            <a:r>
              <a:rPr dirty="0" sz="1100">
                <a:latin typeface="Arial MT"/>
                <a:cs typeface="Arial MT"/>
              </a:rPr>
              <a:t>use cases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jar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dynamic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  map-side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join.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reside on </a:t>
            </a:r>
            <a:r>
              <a:rPr dirty="0" sz="1100" spc="-5">
                <a:latin typeface="Arial MT"/>
                <a:cs typeface="Arial MT"/>
              </a:rPr>
              <a:t>either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al MT"/>
              <a:cs typeface="Arial MT"/>
            </a:endParaRPr>
          </a:p>
          <a:p>
            <a:pPr marL="12700" marR="182880">
              <a:lnSpc>
                <a:spcPct val="101000"/>
              </a:lnSpc>
            </a:pP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supports </a:t>
            </a:r>
            <a:r>
              <a:rPr dirty="0" sz="1100" spc="-5">
                <a:latin typeface="Arial MT"/>
                <a:cs typeface="Arial MT"/>
              </a:rPr>
              <a:t>various file types, depending </a:t>
            </a:r>
            <a:r>
              <a:rPr dirty="0" sz="1100">
                <a:latin typeface="Arial MT"/>
                <a:cs typeface="Arial MT"/>
              </a:rPr>
              <a:t>on the use case (jar/tar, regular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text,</a:t>
            </a:r>
            <a:r>
              <a:rPr dirty="0" sz="1100">
                <a:latin typeface="Arial MT"/>
                <a:cs typeface="Arial MT"/>
              </a:rPr>
              <a:t> and compressed files). Further,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distribute </a:t>
            </a:r>
            <a:r>
              <a:rPr dirty="0" sz="1100">
                <a:latin typeface="Arial MT"/>
                <a:cs typeface="Arial MT"/>
              </a:rPr>
              <a:t>these files so that they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symbolically</a:t>
            </a:r>
            <a:r>
              <a:rPr dirty="0" sz="1100">
                <a:latin typeface="Arial MT"/>
                <a:cs typeface="Arial MT"/>
              </a:rPr>
              <a:t> linked to the current working directory of the mapper or reducer task. This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easier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reference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 MT"/>
              <a:cs typeface="Arial MT"/>
            </a:endParaRPr>
          </a:p>
          <a:p>
            <a:pPr algn="just" marL="12700" marR="5080">
              <a:lnSpc>
                <a:spcPct val="1014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You can use the </a:t>
            </a:r>
            <a:r>
              <a:rPr dirty="0" sz="1100" spc="-5">
                <a:latin typeface="Arial MT"/>
                <a:cs typeface="Arial MT"/>
              </a:rPr>
              <a:t>hadoop command </a:t>
            </a:r>
            <a:r>
              <a:rPr dirty="0" sz="1100">
                <a:latin typeface="Arial MT"/>
                <a:cs typeface="Arial MT"/>
              </a:rPr>
              <a:t>to pass files </a:t>
            </a:r>
            <a:r>
              <a:rPr dirty="0" sz="1100" spc="-5">
                <a:latin typeface="Arial MT"/>
                <a:cs typeface="Arial MT"/>
              </a:rPr>
              <a:t>to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distributed cache when submitting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command line. If you pass multiple </a:t>
            </a:r>
            <a:r>
              <a:rPr dirty="0" sz="1100">
                <a:latin typeface="Arial MT"/>
                <a:cs typeface="Arial MT"/>
              </a:rPr>
              <a:t>files, </a:t>
            </a:r>
            <a:r>
              <a:rPr dirty="0" sz="1100" spc="-5">
                <a:latin typeface="Arial MT"/>
                <a:cs typeface="Arial MT"/>
              </a:rPr>
              <a:t>you separate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file names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"comma"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separator.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1140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48325" cy="1027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16839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Instead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passing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cache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cache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driver,</a:t>
            </a:r>
            <a:r>
              <a:rPr dirty="0" sz="1100">
                <a:latin typeface="Arial MT"/>
                <a:cs typeface="Arial MT"/>
              </a:rPr>
              <a:t> 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400"/>
              </a:lnSpc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example,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>
                <a:latin typeface="Arial MT"/>
                <a:cs typeface="Arial MT"/>
              </a:rPr>
              <a:t> are</a:t>
            </a:r>
            <a:r>
              <a:rPr dirty="0" sz="1100" spc="-5">
                <a:latin typeface="Arial MT"/>
                <a:cs typeface="Arial MT"/>
              </a:rPr>
              <a:t> adding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“myfile”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an archive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“myarchive.zip”</a:t>
            </a:r>
            <a:r>
              <a:rPr dirty="0" sz="1100">
                <a:latin typeface="Arial MT"/>
                <a:cs typeface="Arial MT"/>
              </a:rPr>
              <a:t> 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cache. You can then consume these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files </a:t>
            </a:r>
            <a:r>
              <a:rPr dirty="0" sz="1100" spc="-5">
                <a:latin typeface="Arial MT"/>
                <a:cs typeface="Arial MT"/>
              </a:rPr>
              <a:t>in your </a:t>
            </a:r>
            <a:r>
              <a:rPr dirty="0" sz="1100">
                <a:latin typeface="Arial MT"/>
                <a:cs typeface="Arial MT"/>
              </a:rPr>
              <a:t>mapper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127329" cy="25860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48894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From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the mapper or reducer class,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consume files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as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</a:t>
            </a:r>
            <a:r>
              <a:rPr dirty="0" sz="1100">
                <a:latin typeface="Arial MT"/>
                <a:cs typeface="Arial MT"/>
              </a:rPr>
              <a:t> here. 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case,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exploiting </a:t>
            </a:r>
            <a:r>
              <a:rPr dirty="0" sz="1100">
                <a:latin typeface="Arial MT"/>
                <a:cs typeface="Arial MT"/>
              </a:rPr>
              <a:t>the setup() method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gets </a:t>
            </a:r>
            <a:r>
              <a:rPr dirty="0" sz="1100" spc="-5">
                <a:latin typeface="Arial MT"/>
                <a:cs typeface="Arial MT"/>
              </a:rPr>
              <a:t>called </a:t>
            </a:r>
            <a:r>
              <a:rPr dirty="0" sz="1100">
                <a:latin typeface="Arial MT"/>
                <a:cs typeface="Arial MT"/>
              </a:rPr>
              <a:t>once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map() or reduce() method </a:t>
            </a:r>
            <a:r>
              <a:rPr dirty="0" sz="1100" spc="-5">
                <a:latin typeface="Arial MT"/>
                <a:cs typeface="Arial MT"/>
              </a:rPr>
              <a:t>is invoked. </a:t>
            </a:r>
            <a:r>
              <a:rPr dirty="0" sz="1100" spc="2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pull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distributed </a:t>
            </a:r>
            <a:r>
              <a:rPr dirty="0" sz="1100">
                <a:latin typeface="Arial MT"/>
                <a:cs typeface="Arial MT"/>
              </a:rPr>
              <a:t>cache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>
                <a:latin typeface="Arial MT"/>
                <a:cs typeface="Arial MT"/>
              </a:rPr>
              <a:t> paths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cache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consume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94120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57420"/>
            <a:ext cx="5646420" cy="430784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223520">
              <a:lnSpc>
                <a:spcPct val="79100"/>
              </a:lnSpc>
              <a:spcBef>
                <a:spcPts val="495"/>
              </a:spcBef>
            </a:pP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InputFormat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object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responsible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validating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job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input,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splitting </a:t>
            </a:r>
            <a:r>
              <a:rPr dirty="0" sz="1600" spc="-5">
                <a:latin typeface="Calibri"/>
                <a:cs typeface="Calibri"/>
              </a:rPr>
              <a:t>the files amongst the </a:t>
            </a:r>
            <a:r>
              <a:rPr dirty="0" sz="1600" spc="-10">
                <a:latin typeface="Calibri"/>
                <a:cs typeface="Calibri"/>
              </a:rPr>
              <a:t>mappers, </a:t>
            </a:r>
            <a:r>
              <a:rPr dirty="0" sz="1600" spc="-5">
                <a:latin typeface="Calibri"/>
                <a:cs typeface="Calibri"/>
              </a:rPr>
              <a:t>and </a:t>
            </a:r>
            <a:r>
              <a:rPr dirty="0" sz="1600" spc="-10">
                <a:latin typeface="Calibri"/>
                <a:cs typeface="Calibri"/>
              </a:rPr>
              <a:t>instantiating the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RecordReader.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 marR="104775">
              <a:lnSpc>
                <a:spcPct val="79100"/>
              </a:lnSpc>
            </a:pPr>
            <a:r>
              <a:rPr dirty="0" sz="1600" spc="-15">
                <a:latin typeface="Calibri"/>
                <a:cs typeface="Calibri"/>
              </a:rPr>
              <a:t>By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default,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size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split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equal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size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block.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Hadoop,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default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block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size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64M.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MapR,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equivalent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structure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called</a:t>
            </a:r>
            <a:r>
              <a:rPr dirty="0" sz="1600" spc="-15">
                <a:latin typeface="Calibri"/>
                <a:cs typeface="Calibri"/>
              </a:rPr>
              <a:t> “chunk”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 </a:t>
            </a:r>
            <a:r>
              <a:rPr dirty="0" sz="1600" spc="-10">
                <a:latin typeface="Calibri"/>
                <a:cs typeface="Calibri"/>
              </a:rPr>
              <a:t>default</a:t>
            </a:r>
            <a:r>
              <a:rPr dirty="0" sz="1600" spc="-15">
                <a:latin typeface="Calibri"/>
                <a:cs typeface="Calibri"/>
              </a:rPr>
              <a:t> size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256M.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791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Each</a:t>
            </a:r>
            <a:r>
              <a:rPr dirty="0" sz="1600" spc="-5">
                <a:latin typeface="Calibri"/>
                <a:cs typeface="Calibri"/>
              </a:rPr>
              <a:t> InputSplit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references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records,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each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which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will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broken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key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0">
                <a:latin typeface="Calibri"/>
                <a:cs typeface="Calibri"/>
              </a:rPr>
              <a:t> value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30">
                <a:latin typeface="Calibri"/>
                <a:cs typeface="Calibri"/>
              </a:rPr>
              <a:t>mapper.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work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splitting </a:t>
            </a:r>
            <a:r>
              <a:rPr dirty="0" sz="1600" spc="-5">
                <a:latin typeface="Calibri"/>
                <a:cs typeface="Calibri"/>
              </a:rPr>
              <a:t> up 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data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done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before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your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map()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process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even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begins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running.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job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execution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framework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will </a:t>
            </a:r>
            <a:r>
              <a:rPr dirty="0" sz="1600" spc="-15">
                <a:latin typeface="Calibri"/>
                <a:cs typeface="Calibri"/>
              </a:rPr>
              <a:t>attempt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place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mapping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task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close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5">
                <a:latin typeface="Calibri"/>
                <a:cs typeface="Calibri"/>
              </a:rPr>
              <a:t>data </a:t>
            </a:r>
            <a:r>
              <a:rPr dirty="0" sz="1600" spc="-5">
                <a:latin typeface="Calibri"/>
                <a:cs typeface="Calibri"/>
              </a:rPr>
              <a:t>as possible.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/>
              <a:cs typeface="Calibri"/>
            </a:endParaRPr>
          </a:p>
          <a:p>
            <a:pPr marL="12700" marR="6350">
              <a:lnSpc>
                <a:spcPct val="790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Once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task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assigned</a:t>
            </a:r>
            <a:r>
              <a:rPr dirty="0" sz="1600" spc="-10">
                <a:latin typeface="Calibri"/>
                <a:cs typeface="Calibri"/>
              </a:rPr>
              <a:t> 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node,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that </a:t>
            </a:r>
            <a:r>
              <a:rPr dirty="0" sz="1600" spc="-35">
                <a:latin typeface="Calibri"/>
                <a:cs typeface="Calibri"/>
              </a:rPr>
              <a:t>TaskTracker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passes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InputSplit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-5">
                <a:latin typeface="Calibri"/>
                <a:cs typeface="Calibri"/>
              </a:rPr>
              <a:t> 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RecordReader</a:t>
            </a:r>
            <a:r>
              <a:rPr dirty="0" sz="1600" spc="33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constructor.</a:t>
            </a:r>
            <a:r>
              <a:rPr dirty="0" sz="1600" spc="3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RecordReader </a:t>
            </a:r>
            <a:r>
              <a:rPr dirty="0" sz="1600" spc="-10">
                <a:latin typeface="Calibri"/>
                <a:cs typeface="Calibri"/>
              </a:rPr>
              <a:t> reads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records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one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one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passes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them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map()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key-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pairs. </a:t>
            </a:r>
            <a:r>
              <a:rPr dirty="0" sz="1600" spc="-15">
                <a:latin typeface="Calibri"/>
                <a:cs typeface="Calibri"/>
              </a:rPr>
              <a:t>By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default,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RecordReader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considers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entire </a:t>
            </a:r>
            <a:r>
              <a:rPr dirty="0" sz="1600" spc="-5">
                <a:latin typeface="Calibri"/>
                <a:cs typeface="Calibri"/>
              </a:rPr>
              <a:t> line</a:t>
            </a:r>
            <a:r>
              <a:rPr dirty="0" sz="1600" spc="3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up 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new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line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 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single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record.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45">
                <a:latin typeface="Calibri"/>
                <a:cs typeface="Calibri"/>
              </a:rPr>
              <a:t>You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extend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RecordReader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 </a:t>
            </a:r>
            <a:r>
              <a:rPr dirty="0" sz="1600" spc="-10">
                <a:latin typeface="Calibri"/>
                <a:cs typeface="Calibri"/>
              </a:rPr>
              <a:t>InputFormat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classes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define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different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records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your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file,</a:t>
            </a:r>
            <a:r>
              <a:rPr dirty="0" sz="1600" spc="-15">
                <a:latin typeface="Calibri"/>
                <a:cs typeface="Calibri"/>
              </a:rPr>
              <a:t> for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example,</a:t>
            </a:r>
            <a:r>
              <a:rPr dirty="0" sz="1600" spc="-5">
                <a:latin typeface="Calibri"/>
                <a:cs typeface="Calibri"/>
              </a:rPr>
              <a:t> multi-line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records.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When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InputSplit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 </a:t>
            </a:r>
            <a:r>
              <a:rPr dirty="0" sz="1600" spc="-15">
                <a:latin typeface="Calibri"/>
                <a:cs typeface="Calibri"/>
              </a:rPr>
              <a:t>more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records,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5">
                <a:latin typeface="Calibri"/>
                <a:cs typeface="Calibri"/>
              </a:rPr>
              <a:t>RecordReader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stops.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20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1908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282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HBase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3851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40067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leverage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 </a:t>
            </a:r>
            <a:r>
              <a:rPr dirty="0" sz="1100">
                <a:latin typeface="Arial MT"/>
                <a:cs typeface="Arial MT"/>
              </a:rPr>
              <a:t> database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source of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flow. An example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doing </a:t>
            </a:r>
            <a:r>
              <a:rPr dirty="0" sz="1100">
                <a:latin typeface="Arial MT"/>
                <a:cs typeface="Arial MT"/>
              </a:rPr>
              <a:t>so a frequently run </a:t>
            </a:r>
            <a:r>
              <a:rPr dirty="0" sz="1100" spc="-5">
                <a:latin typeface="Arial MT"/>
                <a:cs typeface="Arial MT"/>
              </a:rPr>
              <a:t>well-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defined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batch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query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you’ve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wish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store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31596" y="5232019"/>
            <a:ext cx="5772150" cy="23977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9525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Another way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leverage MapReduce in </a:t>
            </a:r>
            <a:r>
              <a:rPr dirty="0" sz="1100">
                <a:latin typeface="Arial MT"/>
                <a:cs typeface="Arial MT"/>
              </a:rPr>
              <a:t>Hbase </a:t>
            </a:r>
            <a:r>
              <a:rPr dirty="0" sz="1100" spc="-5">
                <a:latin typeface="Arial MT"/>
                <a:cs typeface="Arial MT"/>
              </a:rPr>
              <a:t>is when you </a:t>
            </a:r>
            <a:r>
              <a:rPr dirty="0" sz="1100">
                <a:latin typeface="Arial MT"/>
                <a:cs typeface="Arial MT"/>
              </a:rPr>
              <a:t>use the </a:t>
            </a:r>
            <a:r>
              <a:rPr dirty="0" sz="1100" spc="-5">
                <a:latin typeface="Arial MT"/>
                <a:cs typeface="Arial MT"/>
              </a:rPr>
              <a:t>Hbase </a:t>
            </a:r>
            <a:r>
              <a:rPr dirty="0" sz="1100">
                <a:latin typeface="Arial MT"/>
                <a:cs typeface="Arial MT"/>
              </a:rPr>
              <a:t>database as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flow.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MapReduce application </a:t>
            </a:r>
            <a:r>
              <a:rPr dirty="0" sz="1100">
                <a:latin typeface="Arial MT"/>
                <a:cs typeface="Arial MT"/>
              </a:rPr>
              <a:t>can come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any </a:t>
            </a:r>
            <a:r>
              <a:rPr dirty="0" sz="1100" spc="-5">
                <a:latin typeface="Arial MT"/>
                <a:cs typeface="Arial MT"/>
              </a:rPr>
              <a:t>variety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sources,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files.</a:t>
            </a:r>
            <a:r>
              <a:rPr dirty="0" sz="1100" spc="-5">
                <a:latin typeface="Arial MT"/>
                <a:cs typeface="Arial MT"/>
              </a:rPr>
              <a:t> An example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MapReduce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importtsv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utility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bulk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load</a:t>
            </a:r>
            <a:r>
              <a:rPr dirty="0" sz="1100">
                <a:latin typeface="Arial MT"/>
                <a:cs typeface="Arial MT"/>
              </a:rPr>
              <a:t> data.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writing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lot </a:t>
            </a:r>
            <a:r>
              <a:rPr dirty="0" sz="1100">
                <a:latin typeface="Arial MT"/>
                <a:cs typeface="Arial MT"/>
              </a:rPr>
              <a:t>of data to an </a:t>
            </a:r>
            <a:r>
              <a:rPr dirty="0" sz="1100" spc="-5">
                <a:latin typeface="Arial MT"/>
                <a:cs typeface="Arial MT"/>
              </a:rPr>
              <a:t>HBase table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10">
                <a:latin typeface="Arial MT"/>
                <a:cs typeface="Arial MT"/>
              </a:rPr>
              <a:t>MR </a:t>
            </a:r>
            <a:r>
              <a:rPr dirty="0" sz="1100">
                <a:latin typeface="Arial MT"/>
                <a:cs typeface="Arial MT"/>
              </a:rPr>
              <a:t>job (e.g.,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TableOutputFormat), </a:t>
            </a:r>
            <a:r>
              <a:rPr dirty="0" sz="1100">
                <a:latin typeface="Arial MT"/>
                <a:cs typeface="Arial MT"/>
              </a:rPr>
              <a:t> and </a:t>
            </a:r>
            <a:r>
              <a:rPr dirty="0" sz="1100" spc="-5">
                <a:latin typeface="Arial MT"/>
                <a:cs typeface="Arial MT"/>
              </a:rPr>
              <a:t>specifically where </a:t>
            </a:r>
            <a:r>
              <a:rPr dirty="0" sz="1100">
                <a:latin typeface="Arial MT"/>
                <a:cs typeface="Arial MT"/>
              </a:rPr>
              <a:t>Puts are </a:t>
            </a:r>
            <a:r>
              <a:rPr dirty="0" sz="1100" spc="-5">
                <a:latin typeface="Arial MT"/>
                <a:cs typeface="Arial MT"/>
              </a:rPr>
              <a:t>being </a:t>
            </a:r>
            <a:r>
              <a:rPr dirty="0" sz="1100">
                <a:latin typeface="Arial MT"/>
                <a:cs typeface="Arial MT"/>
              </a:rPr>
              <a:t>emitted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Mapper, </a:t>
            </a:r>
            <a:r>
              <a:rPr dirty="0" sz="1100">
                <a:latin typeface="Arial MT"/>
                <a:cs typeface="Arial MT"/>
              </a:rPr>
              <a:t>skip the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step. </a:t>
            </a: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step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(Puts)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spooled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disk,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sorted/shuffled </a:t>
            </a:r>
            <a:r>
              <a:rPr dirty="0" sz="1100">
                <a:latin typeface="Arial MT"/>
                <a:cs typeface="Arial MT"/>
              </a:rPr>
              <a:t>to other </a:t>
            </a:r>
            <a:r>
              <a:rPr dirty="0" sz="1100" spc="-5">
                <a:latin typeface="Arial MT"/>
                <a:cs typeface="Arial MT"/>
              </a:rPr>
              <a:t>Reducers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most </a:t>
            </a:r>
            <a:r>
              <a:rPr dirty="0" sz="1100" spc="-5">
                <a:latin typeface="Arial MT"/>
                <a:cs typeface="Arial MT"/>
              </a:rPr>
              <a:t>likely </a:t>
            </a:r>
            <a:r>
              <a:rPr dirty="0" sz="1100">
                <a:latin typeface="Arial MT"/>
                <a:cs typeface="Arial MT"/>
              </a:rPr>
              <a:t>be off-node. It's </a:t>
            </a:r>
            <a:r>
              <a:rPr dirty="0" sz="1100" spc="5">
                <a:latin typeface="Arial MT"/>
                <a:cs typeface="Arial MT"/>
              </a:rPr>
              <a:t>far </a:t>
            </a:r>
            <a:r>
              <a:rPr dirty="0" sz="1100">
                <a:latin typeface="Arial MT"/>
                <a:cs typeface="Arial MT"/>
              </a:rPr>
              <a:t>more </a:t>
            </a:r>
            <a:r>
              <a:rPr dirty="0" sz="1100" spc="-5">
                <a:latin typeface="Arial MT"/>
                <a:cs typeface="Arial MT"/>
              </a:rPr>
              <a:t>efficient </a:t>
            </a:r>
            <a:r>
              <a:rPr dirty="0" sz="1100">
                <a:latin typeface="Arial MT"/>
                <a:cs typeface="Arial MT"/>
              </a:rPr>
              <a:t>to just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directly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 marR="889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For summary jobs </a:t>
            </a:r>
            <a:r>
              <a:rPr dirty="0" sz="1100" spc="-5">
                <a:latin typeface="Arial MT"/>
                <a:cs typeface="Arial MT"/>
              </a:rPr>
              <a:t>where </a:t>
            </a:r>
            <a:r>
              <a:rPr dirty="0" sz="1100">
                <a:latin typeface="Arial MT"/>
                <a:cs typeface="Arial MT"/>
              </a:rPr>
              <a:t>HBase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used as a source and a sink, then </a:t>
            </a:r>
            <a:r>
              <a:rPr dirty="0" sz="1100" spc="-5">
                <a:latin typeface="Arial MT"/>
                <a:cs typeface="Arial MT"/>
              </a:rPr>
              <a:t>writes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 coming </a:t>
            </a:r>
            <a:r>
              <a:rPr dirty="0" sz="1100" spc="5">
                <a:latin typeface="Arial MT"/>
                <a:cs typeface="Arial MT"/>
              </a:rPr>
              <a:t> 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</a:t>
            </a:r>
            <a:r>
              <a:rPr dirty="0" sz="1100">
                <a:latin typeface="Arial MT"/>
                <a:cs typeface="Arial MT"/>
              </a:rPr>
              <a:t> step,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summarize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is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processing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problem.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9054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last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way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leverage 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database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 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 and </a:t>
            </a:r>
            <a:r>
              <a:rPr dirty="0" sz="1100" spc="-5">
                <a:latin typeface="Arial MT"/>
                <a:cs typeface="Arial MT"/>
              </a:rPr>
              <a:t>sink in your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flow.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example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use case </a:t>
            </a:r>
            <a:r>
              <a:rPr dirty="0" sz="1100" spc="-5">
                <a:latin typeface="Arial MT"/>
                <a:cs typeface="Arial MT"/>
              </a:rPr>
              <a:t>is when you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calculate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summaries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across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summaries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back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database.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actually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what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you’ll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doing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42610" cy="1376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example,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 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source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sink</a:t>
            </a:r>
            <a:r>
              <a:rPr dirty="0" sz="1100" spc="5">
                <a:latin typeface="Arial MT"/>
                <a:cs typeface="Arial MT"/>
              </a:rPr>
              <a:t> 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map-reduce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processing.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based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regions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region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 to that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server. Intermediate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mappers are shuffled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partitions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intermediate results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same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belong </a:t>
            </a:r>
            <a:r>
              <a:rPr dirty="0" sz="1100">
                <a:latin typeface="Arial MT"/>
                <a:cs typeface="Arial MT"/>
              </a:rPr>
              <a:t>to the same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partition. </a:t>
            </a: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 </a:t>
            </a:r>
            <a:r>
              <a:rPr dirty="0" sz="1100">
                <a:latin typeface="Arial MT"/>
                <a:cs typeface="Arial MT"/>
              </a:rPr>
              <a:t>per reducer. There may be more than one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same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interpret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“(kn,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*)”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region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“n”.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9704" y="845566"/>
            <a:ext cx="7099934" cy="9220200"/>
            <a:chOff x="679704" y="845566"/>
            <a:chExt cx="7099934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396" y="1121664"/>
              <a:ext cx="6121232" cy="31866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6562" y="852424"/>
              <a:ext cx="7085965" cy="9206230"/>
            </a:xfrm>
            <a:custGeom>
              <a:avLst/>
              <a:gdLst/>
              <a:ahLst/>
              <a:cxnLst/>
              <a:rect l="l" t="t" r="r" b="b"/>
              <a:pathLst>
                <a:path w="7085965" h="9206230">
                  <a:moveTo>
                    <a:pt x="7085837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32120" cy="13950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TableMapReduceUtil </a:t>
            </a:r>
            <a:r>
              <a:rPr dirty="0" sz="1100">
                <a:latin typeface="Arial MT"/>
                <a:cs typeface="Arial MT"/>
              </a:rPr>
              <a:t>instantiates a </a:t>
            </a:r>
            <a:r>
              <a:rPr dirty="0" sz="1100" spc="-5">
                <a:latin typeface="Arial MT"/>
                <a:cs typeface="Arial MT"/>
              </a:rPr>
              <a:t>ResultScanner </a:t>
            </a:r>
            <a:r>
              <a:rPr dirty="0" sz="1100">
                <a:latin typeface="Arial MT"/>
                <a:cs typeface="Arial MT"/>
              </a:rPr>
              <a:t>before </a:t>
            </a:r>
            <a:r>
              <a:rPr dirty="0" sz="1100" spc="-5">
                <a:latin typeface="Arial MT"/>
                <a:cs typeface="Arial MT"/>
              </a:rPr>
              <a:t>calling </a:t>
            </a:r>
            <a:r>
              <a:rPr dirty="0" sz="1100">
                <a:latin typeface="Arial MT"/>
                <a:cs typeface="Arial MT"/>
              </a:rPr>
              <a:t>the map method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passes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iterable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scan.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LongWritable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 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KEYOUT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VALUEOUT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</a:t>
            </a:r>
            <a:endParaRPr sz="1100">
              <a:latin typeface="Arial MT"/>
              <a:cs typeface="Arial MT"/>
            </a:endParaRPr>
          </a:p>
          <a:p>
            <a:pPr algn="just" marL="12700" marR="174625">
              <a:lnSpc>
                <a:spcPct val="100000"/>
              </a:lnSpc>
              <a:spcBef>
                <a:spcPts val="70"/>
              </a:spcBef>
            </a:pP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 spc="5">
                <a:latin typeface="Arial MT"/>
                <a:cs typeface="Arial MT"/>
              </a:rPr>
              <a:t> for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region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table.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words,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partitioned </a:t>
            </a:r>
            <a:r>
              <a:rPr dirty="0" sz="1100">
                <a:latin typeface="Arial MT"/>
                <a:cs typeface="Arial MT"/>
              </a:rPr>
              <a:t>such that each map task reads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region </a:t>
            </a:r>
            <a:r>
              <a:rPr dirty="0" sz="1100" spc="-5">
                <a:latin typeface="Arial MT"/>
                <a:cs typeface="Arial MT"/>
              </a:rPr>
              <a:t>independently.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JobTracker</a:t>
            </a:r>
            <a:endParaRPr sz="1100">
              <a:latin typeface="Arial MT"/>
              <a:cs typeface="Arial MT"/>
            </a:endParaRPr>
          </a:p>
          <a:p>
            <a:pPr algn="just" marL="12700" marR="232410">
              <a:lnSpc>
                <a:spcPct val="100000"/>
              </a:lnSpc>
              <a:spcBef>
                <a:spcPts val="110"/>
              </a:spcBef>
            </a:pPr>
            <a:r>
              <a:rPr dirty="0" sz="1100" spc="-5">
                <a:latin typeface="Arial MT"/>
                <a:cs typeface="Arial MT"/>
              </a:rPr>
              <a:t>tries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schedule </a:t>
            </a:r>
            <a:r>
              <a:rPr dirty="0" sz="1100">
                <a:latin typeface="Arial MT"/>
                <a:cs typeface="Arial MT"/>
              </a:rPr>
              <a:t>map tasks as </a:t>
            </a:r>
            <a:r>
              <a:rPr dirty="0" sz="1100" spc="-5">
                <a:latin typeface="Arial MT"/>
                <a:cs typeface="Arial MT"/>
              </a:rPr>
              <a:t>close </a:t>
            </a:r>
            <a:r>
              <a:rPr dirty="0" sz="1100">
                <a:latin typeface="Arial MT"/>
                <a:cs typeface="Arial MT"/>
              </a:rPr>
              <a:t>to the regions as </a:t>
            </a:r>
            <a:r>
              <a:rPr dirty="0" sz="1100" spc="-5">
                <a:latin typeface="Arial MT"/>
                <a:cs typeface="Arial MT"/>
              </a:rPr>
              <a:t>possible </a:t>
            </a:r>
            <a:r>
              <a:rPr dirty="0" sz="1100">
                <a:latin typeface="Arial MT"/>
                <a:cs typeface="Arial MT"/>
              </a:rPr>
              <a:t>and take </a:t>
            </a:r>
            <a:r>
              <a:rPr dirty="0" sz="1100" spc="-5">
                <a:latin typeface="Arial MT"/>
                <a:cs typeface="Arial MT"/>
              </a:rPr>
              <a:t>advantage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locality.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054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slide above </a:t>
            </a:r>
            <a:r>
              <a:rPr dirty="0" sz="1100">
                <a:latin typeface="Arial MT"/>
                <a:cs typeface="Arial MT"/>
              </a:rPr>
              <a:t>describes the Flat-Wide schema used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code </a:t>
            </a:r>
            <a:r>
              <a:rPr dirty="0" sz="1100" spc="-5">
                <a:latin typeface="Arial MT"/>
                <a:cs typeface="Arial MT"/>
              </a:rPr>
              <a:t>examples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follow.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</a:t>
            </a:r>
            <a:r>
              <a:rPr dirty="0" sz="1100">
                <a:latin typeface="Arial MT"/>
                <a:cs typeface="Arial MT"/>
              </a:rPr>
              <a:t> there are 3 column families (price, </a:t>
            </a:r>
            <a:r>
              <a:rPr dirty="0" sz="1100" spc="-5">
                <a:latin typeface="Arial MT"/>
                <a:cs typeface="Arial MT"/>
              </a:rPr>
              <a:t>vol, </a:t>
            </a:r>
            <a:r>
              <a:rPr dirty="0" sz="1100">
                <a:latin typeface="Arial MT"/>
                <a:cs typeface="Arial MT"/>
              </a:rPr>
              <a:t>and stats)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table. </a:t>
            </a:r>
            <a:r>
              <a:rPr dirty="0" sz="1100">
                <a:latin typeface="Arial MT"/>
                <a:cs typeface="Arial MT"/>
              </a:rPr>
              <a:t>The prices are </a:t>
            </a:r>
            <a:r>
              <a:rPr dirty="0" sz="1100" spc="-5">
                <a:latin typeface="Arial MT"/>
                <a:cs typeface="Arial MT"/>
              </a:rPr>
              <a:t>written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as cell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versions in each hour </a:t>
            </a:r>
            <a:r>
              <a:rPr dirty="0" sz="1100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“00” (midnight)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“23” (11pm). Note that </a:t>
            </a:r>
            <a:r>
              <a:rPr dirty="0" sz="1100" spc="-10">
                <a:latin typeface="Arial MT"/>
                <a:cs typeface="Arial MT"/>
              </a:rPr>
              <a:t>while </a:t>
            </a:r>
            <a:r>
              <a:rPr dirty="0" sz="1100" spc="-5">
                <a:latin typeface="Arial MT"/>
                <a:cs typeface="Arial MT"/>
              </a:rPr>
              <a:t>this is not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realistic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 real </a:t>
            </a:r>
            <a:r>
              <a:rPr dirty="0" sz="1100" spc="-5">
                <a:latin typeface="Arial MT"/>
                <a:cs typeface="Arial MT"/>
              </a:rPr>
              <a:t>trading </a:t>
            </a:r>
            <a:r>
              <a:rPr dirty="0" sz="1100">
                <a:latin typeface="Arial MT"/>
                <a:cs typeface="Arial MT"/>
              </a:rPr>
              <a:t>day </a:t>
            </a:r>
            <a:r>
              <a:rPr dirty="0" sz="1100" spc="-5">
                <a:latin typeface="Arial MT"/>
                <a:cs typeface="Arial MT"/>
              </a:rPr>
              <a:t>(which </a:t>
            </a:r>
            <a:r>
              <a:rPr dirty="0" sz="1100">
                <a:latin typeface="Arial MT"/>
                <a:cs typeface="Arial MT"/>
              </a:rPr>
              <a:t>starts at 9:30am and ends at 4:59pm), but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-5">
                <a:latin typeface="Arial MT"/>
                <a:cs typeface="Arial MT"/>
              </a:rPr>
              <a:t>provided</a:t>
            </a:r>
            <a:r>
              <a:rPr dirty="0" sz="1100" spc="5">
                <a:latin typeface="Arial MT"/>
                <a:cs typeface="Arial MT"/>
              </a:rPr>
              <a:t> 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instructional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purposes.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64835" cy="35826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First </a:t>
            </a:r>
            <a:r>
              <a:rPr dirty="0" sz="1100">
                <a:latin typeface="Arial MT"/>
                <a:cs typeface="Arial MT"/>
              </a:rPr>
              <a:t>set up the job – set the jar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to the StockDriver class. In this case,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not use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“usual”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setMapperClass()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setReducerClass()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methods.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instead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defining </a:t>
            </a:r>
            <a:r>
              <a:rPr dirty="0" sz="1100">
                <a:latin typeface="Arial MT"/>
                <a:cs typeface="Arial MT"/>
              </a:rPr>
              <a:t> those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TableMapReduceUtil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utility.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ts val="1290"/>
              </a:lnSpc>
              <a:spcBef>
                <a:spcPts val="5"/>
              </a:spcBef>
            </a:pP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instantiate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scan object,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cell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versions,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add a</a:t>
            </a:r>
            <a:r>
              <a:rPr dirty="0" sz="1100" spc="-5">
                <a:latin typeface="Arial MT"/>
                <a:cs typeface="Arial MT"/>
              </a:rPr>
              <a:t> cell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family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it.</a:t>
            </a:r>
            <a:endParaRPr sz="1100">
              <a:latin typeface="Arial MT"/>
              <a:cs typeface="Arial MT"/>
            </a:endParaRPr>
          </a:p>
          <a:p>
            <a:pPr marL="12700" marR="70485">
              <a:lnSpc>
                <a:spcPts val="1330"/>
              </a:lnSpc>
              <a:spcBef>
                <a:spcPts val="5"/>
              </a:spcBef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10">
                <a:latin typeface="Arial MT"/>
                <a:cs typeface="Arial MT"/>
              </a:rPr>
              <a:t>initialize </a:t>
            </a:r>
            <a:r>
              <a:rPr dirty="0" sz="1100">
                <a:latin typeface="Arial MT"/>
                <a:cs typeface="Arial MT"/>
              </a:rPr>
              <a:t>the map and reduce </a:t>
            </a:r>
            <a:r>
              <a:rPr dirty="0" sz="1100" spc="-5">
                <a:latin typeface="Arial MT"/>
                <a:cs typeface="Arial MT"/>
              </a:rPr>
              <a:t>classes. Here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passing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absolute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path to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 </a:t>
            </a:r>
            <a:r>
              <a:rPr dirty="0" sz="1100" spc="-5">
                <a:latin typeface="Arial MT"/>
                <a:cs typeface="Arial MT"/>
              </a:rPr>
              <a:t>tables in MapR-FS </a:t>
            </a:r>
            <a:r>
              <a:rPr dirty="0" sz="1100">
                <a:latin typeface="Arial MT"/>
                <a:cs typeface="Arial MT"/>
              </a:rPr>
              <a:t>as represented by the package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objects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“INPUT_TABLE” and “OUTPUT_TABLE”. </a:t>
            </a:r>
            <a:r>
              <a:rPr dirty="0" sz="1100">
                <a:latin typeface="Arial MT"/>
                <a:cs typeface="Arial MT"/>
              </a:rPr>
              <a:t>They </a:t>
            </a:r>
            <a:r>
              <a:rPr dirty="0" sz="1100" spc="-5">
                <a:latin typeface="Arial MT"/>
                <a:cs typeface="Arial MT"/>
              </a:rPr>
              <a:t>happen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be </a:t>
            </a:r>
            <a:r>
              <a:rPr dirty="0" sz="1100">
                <a:latin typeface="Arial MT"/>
                <a:cs typeface="Arial MT"/>
              </a:rPr>
              <a:t>the same </a:t>
            </a:r>
            <a:r>
              <a:rPr dirty="0" sz="1100" spc="-5">
                <a:latin typeface="Arial MT"/>
                <a:cs typeface="Arial MT"/>
              </a:rPr>
              <a:t>in this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 </a:t>
            </a:r>
            <a:r>
              <a:rPr dirty="0" sz="1100">
                <a:latin typeface="Arial MT"/>
                <a:cs typeface="Arial MT"/>
              </a:rPr>
              <a:t>(hbase = source and sink). You must specify </a:t>
            </a:r>
            <a:r>
              <a:rPr dirty="0" sz="1100" spc="-5">
                <a:latin typeface="Arial MT"/>
                <a:cs typeface="Arial MT"/>
              </a:rPr>
              <a:t>absolute </a:t>
            </a:r>
            <a:r>
              <a:rPr dirty="0" sz="1100">
                <a:latin typeface="Arial MT"/>
                <a:cs typeface="Arial MT"/>
              </a:rPr>
              <a:t>paths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MapR-DB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relative</a:t>
            </a:r>
            <a:r>
              <a:rPr dirty="0" sz="1100">
                <a:latin typeface="Arial MT"/>
                <a:cs typeface="Arial MT"/>
              </a:rPr>
              <a:t> paths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 MT"/>
              <a:cs typeface="Arial MT"/>
            </a:endParaRPr>
          </a:p>
          <a:p>
            <a:pPr marL="12700" marR="22225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The scan object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passed to the </a:t>
            </a:r>
            <a:r>
              <a:rPr dirty="0" sz="1100" spc="-5">
                <a:latin typeface="Arial MT"/>
                <a:cs typeface="Arial MT"/>
              </a:rPr>
              <a:t>initTableMapperJob() </a:t>
            </a:r>
            <a:r>
              <a:rPr dirty="0" sz="1100">
                <a:latin typeface="Arial MT"/>
                <a:cs typeface="Arial MT"/>
              </a:rPr>
              <a:t>method, but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not passed to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 class. The </a:t>
            </a:r>
            <a:r>
              <a:rPr dirty="0" sz="1100" spc="-5">
                <a:latin typeface="Arial MT"/>
                <a:cs typeface="Arial MT"/>
              </a:rPr>
              <a:t>TableMapReduceUtil </a:t>
            </a:r>
            <a:r>
              <a:rPr dirty="0" sz="1100">
                <a:latin typeface="Arial MT"/>
                <a:cs typeface="Arial MT"/>
              </a:rPr>
              <a:t>instantiates a </a:t>
            </a:r>
            <a:r>
              <a:rPr dirty="0" sz="1100" spc="-5">
                <a:latin typeface="Arial MT"/>
                <a:cs typeface="Arial MT"/>
              </a:rPr>
              <a:t>ResultScanner </a:t>
            </a:r>
            <a:r>
              <a:rPr dirty="0" sz="1100">
                <a:latin typeface="Arial MT"/>
                <a:cs typeface="Arial MT"/>
              </a:rPr>
              <a:t>before </a:t>
            </a:r>
            <a:r>
              <a:rPr dirty="0" sz="1100" spc="-5">
                <a:latin typeface="Arial MT"/>
                <a:cs typeface="Arial MT"/>
              </a:rPr>
              <a:t>calling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 and passes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iterable results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scan. The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>
                <a:latin typeface="Arial MT"/>
                <a:cs typeface="Arial MT"/>
              </a:rPr>
              <a:t>and LongWritable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 in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call </a:t>
            </a:r>
            <a:r>
              <a:rPr dirty="0" sz="1100">
                <a:latin typeface="Arial MT"/>
                <a:cs typeface="Arial MT"/>
              </a:rPr>
              <a:t>define the </a:t>
            </a:r>
            <a:r>
              <a:rPr dirty="0" sz="1100" spc="-5">
                <a:latin typeface="Arial MT"/>
                <a:cs typeface="Arial MT"/>
              </a:rPr>
              <a:t>KEYOUT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VALUEOUT </a:t>
            </a:r>
            <a:r>
              <a:rPr dirty="0" sz="1100">
                <a:latin typeface="Arial MT"/>
                <a:cs typeface="Arial MT"/>
              </a:rPr>
              <a:t>object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map class.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one map task </a:t>
            </a:r>
            <a:r>
              <a:rPr dirty="0" sz="1100" spc="-5">
                <a:latin typeface="Arial MT"/>
                <a:cs typeface="Arial MT"/>
              </a:rPr>
              <a:t>is launched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every </a:t>
            </a:r>
            <a:r>
              <a:rPr dirty="0" sz="1100">
                <a:latin typeface="Arial MT"/>
                <a:cs typeface="Arial MT"/>
              </a:rPr>
              <a:t>region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HBase table. </a:t>
            </a:r>
            <a:r>
              <a:rPr dirty="0" sz="1100">
                <a:latin typeface="Arial MT"/>
                <a:cs typeface="Arial MT"/>
              </a:rPr>
              <a:t>In other </a:t>
            </a:r>
            <a:r>
              <a:rPr dirty="0" sz="1100" spc="-5">
                <a:latin typeface="Arial MT"/>
                <a:cs typeface="Arial MT"/>
              </a:rPr>
              <a:t>words,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partitioned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independently.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JobTracker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tries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schedule </a:t>
            </a:r>
            <a:r>
              <a:rPr dirty="0" sz="1100">
                <a:latin typeface="Arial MT"/>
                <a:cs typeface="Arial MT"/>
              </a:rPr>
              <a:t>map tasks as </a:t>
            </a:r>
            <a:r>
              <a:rPr dirty="0" sz="1100" spc="-5">
                <a:latin typeface="Arial MT"/>
                <a:cs typeface="Arial MT"/>
              </a:rPr>
              <a:t>close </a:t>
            </a:r>
            <a:r>
              <a:rPr dirty="0" sz="1100">
                <a:latin typeface="Arial MT"/>
                <a:cs typeface="Arial MT"/>
              </a:rPr>
              <a:t>to the regions as </a:t>
            </a:r>
            <a:r>
              <a:rPr dirty="0" sz="1100" spc="-5">
                <a:latin typeface="Arial MT"/>
                <a:cs typeface="Arial MT"/>
              </a:rPr>
              <a:t>possibly </a:t>
            </a:r>
            <a:r>
              <a:rPr dirty="0" sz="1100">
                <a:latin typeface="Arial MT"/>
                <a:cs typeface="Arial MT"/>
              </a:rPr>
              <a:t>and take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advantage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locality.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Last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(waitForCompletion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if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it’s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already running).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232" cy="309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139"/>
            <a:ext cx="5525770" cy="104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Input to the </a:t>
            </a:r>
            <a:r>
              <a:rPr dirty="0" sz="1100" spc="-5">
                <a:latin typeface="Arial MT"/>
                <a:cs typeface="Arial MT"/>
              </a:rPr>
              <a:t>overridden </a:t>
            </a:r>
            <a:r>
              <a:rPr dirty="0" sz="1100">
                <a:latin typeface="Arial MT"/>
                <a:cs typeface="Arial MT"/>
              </a:rPr>
              <a:t>map method </a:t>
            </a:r>
            <a:r>
              <a:rPr dirty="0" sz="1100" spc="-5">
                <a:latin typeface="Arial MT"/>
                <a:cs typeface="Arial MT"/>
              </a:rPr>
              <a:t>include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row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scan </a:t>
            </a:r>
            <a:r>
              <a:rPr dirty="0" sz="1100" spc="-5">
                <a:latin typeface="Arial MT"/>
                <a:cs typeface="Arial MT"/>
              </a:rPr>
              <a:t>result, along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-5">
                <a:latin typeface="Arial MT"/>
                <a:cs typeface="Arial MT"/>
              </a:rPr>
              <a:t>context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map job. </a:t>
            </a:r>
            <a:r>
              <a:rPr dirty="0" sz="1100" spc="-5">
                <a:latin typeface="Arial MT"/>
                <a:cs typeface="Arial MT"/>
              </a:rPr>
              <a:t>Recall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requested </a:t>
            </a:r>
            <a:r>
              <a:rPr dirty="0" sz="1100" spc="-5">
                <a:latin typeface="Arial MT"/>
                <a:cs typeface="Arial MT"/>
              </a:rPr>
              <a:t>all cell versions </a:t>
            </a:r>
            <a:r>
              <a:rPr dirty="0" sz="1100">
                <a:latin typeface="Arial MT"/>
                <a:cs typeface="Arial MT"/>
              </a:rPr>
              <a:t>to be part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the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scan </a:t>
            </a:r>
            <a:r>
              <a:rPr dirty="0" sz="1100" spc="-5">
                <a:latin typeface="Arial MT"/>
                <a:cs typeface="Arial MT"/>
              </a:rPr>
              <a:t>result, </a:t>
            </a:r>
            <a:r>
              <a:rPr dirty="0" sz="1100">
                <a:latin typeface="Arial MT"/>
                <a:cs typeface="Arial MT"/>
              </a:rPr>
              <a:t>so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need to iterate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cell versions </a:t>
            </a:r>
            <a:r>
              <a:rPr dirty="0" sz="1100">
                <a:latin typeface="Arial MT"/>
                <a:cs typeface="Arial MT"/>
              </a:rPr>
              <a:t>(from column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price:hour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snippet above) </a:t>
            </a:r>
            <a:r>
              <a:rPr dirty="0" sz="1100">
                <a:latin typeface="Arial MT"/>
                <a:cs typeface="Arial MT"/>
              </a:rPr>
              <a:t>to emit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results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row key. </a:t>
            </a:r>
            <a:r>
              <a:rPr dirty="0" sz="1100" spc="-5">
                <a:latin typeface="Arial MT"/>
                <a:cs typeface="Arial MT"/>
              </a:rPr>
              <a:t>Here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storing the price as a </a:t>
            </a:r>
            <a:r>
              <a:rPr dirty="0" sz="1100" spc="-5">
                <a:latin typeface="Arial MT"/>
                <a:cs typeface="Arial MT"/>
              </a:rPr>
              <a:t>long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value. Converting this </a:t>
            </a:r>
            <a:r>
              <a:rPr dirty="0" sz="1100">
                <a:latin typeface="Arial MT"/>
                <a:cs typeface="Arial MT"/>
              </a:rPr>
              <a:t>back to a price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$USD </a:t>
            </a:r>
            <a:r>
              <a:rPr dirty="0" sz="1100" spc="-5">
                <a:latin typeface="Arial MT"/>
                <a:cs typeface="Arial MT"/>
              </a:rPr>
              <a:t>simply </a:t>
            </a:r>
            <a:r>
              <a:rPr dirty="0" sz="1100">
                <a:latin typeface="Arial MT"/>
                <a:cs typeface="Arial MT"/>
              </a:rPr>
              <a:t>requires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moving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decimal point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appropriately.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2249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4250"/>
            <a:ext cx="5677535" cy="3666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The map() method is implemented as part </a:t>
            </a:r>
            <a:r>
              <a:rPr dirty="0" sz="1700">
                <a:latin typeface="Calibri"/>
                <a:cs typeface="Calibri"/>
              </a:rPr>
              <a:t>of </a:t>
            </a:r>
            <a:r>
              <a:rPr dirty="0" sz="1700" spc="5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Mapper class.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The map() method has </a:t>
            </a:r>
            <a:r>
              <a:rPr dirty="0" sz="1700" spc="-10">
                <a:latin typeface="Calibri"/>
                <a:cs typeface="Calibri"/>
              </a:rPr>
              <a:t>three arguments: writable </a:t>
            </a:r>
            <a:r>
              <a:rPr dirty="0" sz="1700" spc="-50">
                <a:latin typeface="Calibri"/>
                <a:cs typeface="Calibri"/>
              </a:rPr>
              <a:t>key, </a:t>
            </a:r>
            <a:r>
              <a:rPr dirty="0" sz="1700" spc="-5">
                <a:latin typeface="Calibri"/>
                <a:cs typeface="Calibri"/>
              </a:rPr>
              <a:t>writable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value,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context.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3302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default RecordReader </a:t>
            </a:r>
            <a:r>
              <a:rPr dirty="0" sz="1700" spc="-15">
                <a:latin typeface="Calibri"/>
                <a:cs typeface="Calibri"/>
              </a:rPr>
              <a:t>(for </a:t>
            </a:r>
            <a:r>
              <a:rPr dirty="0" sz="1700" spc="-10">
                <a:latin typeface="Calibri"/>
                <a:cs typeface="Calibri"/>
              </a:rPr>
              <a:t>text </a:t>
            </a:r>
            <a:r>
              <a:rPr dirty="0" sz="1700">
                <a:latin typeface="Calibri"/>
                <a:cs typeface="Calibri"/>
              </a:rPr>
              <a:t>input) </a:t>
            </a:r>
            <a:r>
              <a:rPr dirty="0" sz="1700" spc="-5">
                <a:latin typeface="Calibri"/>
                <a:cs typeface="Calibri"/>
              </a:rPr>
              <a:t>defines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map() method </a:t>
            </a:r>
            <a:r>
              <a:rPr dirty="0" sz="1700">
                <a:latin typeface="Calibri"/>
                <a:cs typeface="Calibri"/>
              </a:rPr>
              <a:t>as the </a:t>
            </a:r>
            <a:r>
              <a:rPr dirty="0" sz="1700" spc="-5">
                <a:latin typeface="Calibri"/>
                <a:cs typeface="Calibri"/>
              </a:rPr>
              <a:t>byte </a:t>
            </a:r>
            <a:r>
              <a:rPr dirty="0" sz="1700" spc="-10">
                <a:latin typeface="Calibri"/>
                <a:cs typeface="Calibri"/>
              </a:rPr>
              <a:t>offset </a:t>
            </a:r>
            <a:r>
              <a:rPr dirty="0" sz="1700" spc="-5">
                <a:latin typeface="Calibri"/>
                <a:cs typeface="Calibri"/>
              </a:rPr>
              <a:t>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record </a:t>
            </a:r>
            <a:r>
              <a:rPr dirty="0" sz="1700">
                <a:latin typeface="Calibri"/>
                <a:cs typeface="Calibri"/>
              </a:rPr>
              <a:t>in the input </a:t>
            </a:r>
            <a:r>
              <a:rPr dirty="0" sz="1700" spc="-5">
                <a:latin typeface="Calibri"/>
                <a:cs typeface="Calibri"/>
              </a:rPr>
              <a:t>file, </a:t>
            </a:r>
            <a:r>
              <a:rPr dirty="0" sz="1700">
                <a:latin typeface="Calibri"/>
                <a:cs typeface="Calibri"/>
              </a:rPr>
              <a:t> 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value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simply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line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at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byte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offset.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12700" marR="51435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map </a:t>
            </a:r>
            <a:r>
              <a:rPr dirty="0" sz="1700" spc="-5">
                <a:latin typeface="Calibri"/>
                <a:cs typeface="Calibri"/>
              </a:rPr>
              <a:t>method </a:t>
            </a:r>
            <a:r>
              <a:rPr dirty="0" sz="1700" spc="-10">
                <a:latin typeface="Calibri"/>
                <a:cs typeface="Calibri"/>
              </a:rPr>
              <a:t>tokenizes </a:t>
            </a:r>
            <a:r>
              <a:rPr dirty="0" sz="1700">
                <a:latin typeface="Calibri"/>
                <a:cs typeface="Calibri"/>
              </a:rPr>
              <a:t>the input </a:t>
            </a:r>
            <a:r>
              <a:rPr dirty="0" sz="1700" spc="-5">
                <a:latin typeface="Calibri"/>
                <a:cs typeface="Calibri"/>
              </a:rPr>
              <a:t>value </a:t>
            </a:r>
            <a:r>
              <a:rPr dirty="0" sz="1700">
                <a:latin typeface="Calibri"/>
                <a:cs typeface="Calibri"/>
              </a:rPr>
              <a:t>and then </a:t>
            </a:r>
            <a:r>
              <a:rPr dirty="0" sz="1700" spc="-5">
                <a:latin typeface="Calibri"/>
                <a:cs typeface="Calibri"/>
              </a:rPr>
              <a:t>processes </a:t>
            </a:r>
            <a:r>
              <a:rPr dirty="0" sz="1700">
                <a:latin typeface="Calibri"/>
                <a:cs typeface="Calibri"/>
              </a:rPr>
              <a:t> those </a:t>
            </a:r>
            <a:r>
              <a:rPr dirty="0" sz="1700" spc="-10">
                <a:latin typeface="Calibri"/>
                <a:cs typeface="Calibri"/>
              </a:rPr>
              <a:t>tokens. </a:t>
            </a: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logic </a:t>
            </a:r>
            <a:r>
              <a:rPr dirty="0" sz="1700" spc="-5">
                <a:latin typeface="Calibri"/>
                <a:cs typeface="Calibri"/>
              </a:rPr>
              <a:t>of what </a:t>
            </a:r>
            <a:r>
              <a:rPr dirty="0" sz="1700">
                <a:latin typeface="Calibri"/>
                <a:cs typeface="Calibri"/>
              </a:rPr>
              <a:t>the map </a:t>
            </a:r>
            <a:r>
              <a:rPr dirty="0" sz="1700" spc="-5">
                <a:latin typeface="Calibri"/>
                <a:cs typeface="Calibri"/>
              </a:rPr>
              <a:t>method </a:t>
            </a:r>
            <a:r>
              <a:rPr dirty="0" sz="1700">
                <a:latin typeface="Calibri"/>
                <a:cs typeface="Calibri"/>
              </a:rPr>
              <a:t>actually does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with each </a:t>
            </a:r>
            <a:r>
              <a:rPr dirty="0" sz="1700" spc="-15">
                <a:latin typeface="Calibri"/>
                <a:cs typeface="Calibri"/>
              </a:rPr>
              <a:t>token </a:t>
            </a:r>
            <a:r>
              <a:rPr dirty="0" sz="1700">
                <a:latin typeface="Calibri"/>
                <a:cs typeface="Calibri"/>
              </a:rPr>
              <a:t>in the </a:t>
            </a:r>
            <a:r>
              <a:rPr dirty="0" sz="1700" spc="-5">
                <a:latin typeface="Calibri"/>
                <a:cs typeface="Calibri"/>
              </a:rPr>
              <a:t>value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-5">
                <a:latin typeface="Calibri"/>
                <a:cs typeface="Calibri"/>
              </a:rPr>
              <a:t>completely </a:t>
            </a:r>
            <a:r>
              <a:rPr dirty="0" sz="1700">
                <a:latin typeface="Calibri"/>
                <a:cs typeface="Calibri"/>
              </a:rPr>
              <a:t>up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 spc="-15">
                <a:latin typeface="Calibri"/>
                <a:cs typeface="Calibri"/>
              </a:rPr>
              <a:t>you </a:t>
            </a:r>
            <a:r>
              <a:rPr dirty="0" sz="1700">
                <a:latin typeface="Calibri"/>
                <a:cs typeface="Calibri"/>
              </a:rPr>
              <a:t>– the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programmer.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map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context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object</a:t>
            </a:r>
            <a:r>
              <a:rPr dirty="0" sz="1700" spc="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collects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from 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all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calls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map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method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then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passes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>
                <a:latin typeface="Calibri"/>
                <a:cs typeface="Calibri"/>
              </a:rPr>
              <a:t> the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15">
                <a:latin typeface="Calibri"/>
                <a:cs typeface="Calibri"/>
              </a:rPr>
              <a:t>partitioner,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described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next.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23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41476"/>
              <a:ext cx="6121908" cy="3166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78475" cy="2230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TableReducer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takes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 </a:t>
            </a:r>
            <a:r>
              <a:rPr dirty="0" sz="1100" spc="-5">
                <a:latin typeface="Arial MT"/>
                <a:cs typeface="Arial MT"/>
              </a:rPr>
              <a:t>inputs </a:t>
            </a:r>
            <a:r>
              <a:rPr dirty="0" sz="1100">
                <a:latin typeface="Arial MT"/>
                <a:cs typeface="Arial MT"/>
              </a:rPr>
              <a:t>– </a:t>
            </a:r>
            <a:r>
              <a:rPr dirty="0" sz="1100" spc="-5">
                <a:latin typeface="Arial MT"/>
                <a:cs typeface="Arial MT"/>
              </a:rPr>
              <a:t>INKEY,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INVALUE,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OUTVALUE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our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 are </a:t>
            </a:r>
            <a:r>
              <a:rPr dirty="0" sz="1100" spc="-5">
                <a:latin typeface="Arial MT"/>
                <a:cs typeface="Arial MT"/>
              </a:rPr>
              <a:t>Text, </a:t>
            </a:r>
            <a:r>
              <a:rPr dirty="0" sz="1100">
                <a:latin typeface="Arial MT"/>
                <a:cs typeface="Arial MT"/>
              </a:rPr>
              <a:t>LongWritable, and </a:t>
            </a:r>
            <a:r>
              <a:rPr dirty="0" sz="1100" spc="-5">
                <a:latin typeface="Arial MT"/>
                <a:cs typeface="Arial MT"/>
              </a:rPr>
              <a:t>ImmutableBytesWritable respectively. 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INKEY 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INVALUE </a:t>
            </a:r>
            <a:r>
              <a:rPr dirty="0" sz="1100">
                <a:latin typeface="Arial MT"/>
                <a:cs typeface="Arial MT"/>
              </a:rPr>
              <a:t>of the reducer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must *match* the OUTKEY and </a:t>
            </a:r>
            <a:r>
              <a:rPr dirty="0" sz="1100" spc="-5">
                <a:latin typeface="Arial MT"/>
                <a:cs typeface="Arial MT"/>
              </a:rPr>
              <a:t>OUTVALUE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>
                <a:latin typeface="Arial MT"/>
                <a:cs typeface="Arial MT"/>
              </a:rPr>
              <a:t> note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HBase,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byte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array.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24765">
              <a:lnSpc>
                <a:spcPct val="100899"/>
              </a:lnSpc>
              <a:spcBef>
                <a:spcPts val="5"/>
              </a:spcBef>
            </a:pPr>
            <a:r>
              <a:rPr dirty="0" sz="1100" spc="5">
                <a:latin typeface="Arial MT"/>
                <a:cs typeface="Arial MT"/>
              </a:rPr>
              <a:t>What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iterate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LongWritable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prices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 value. </a:t>
            </a:r>
            <a:r>
              <a:rPr dirty="0" sz="1100">
                <a:latin typeface="Arial MT"/>
                <a:cs typeface="Arial MT"/>
              </a:rPr>
              <a:t>Other statistics </a:t>
            </a:r>
            <a:r>
              <a:rPr dirty="0" sz="1100" spc="-5">
                <a:latin typeface="Arial MT"/>
                <a:cs typeface="Arial MT"/>
              </a:rPr>
              <a:t>could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calculated 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similar </a:t>
            </a:r>
            <a:r>
              <a:rPr dirty="0" sz="1100">
                <a:latin typeface="Arial MT"/>
                <a:cs typeface="Arial MT"/>
              </a:rPr>
              <a:t>fashion. The reduce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 constructs a Put object, adds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the </a:t>
            </a:r>
            <a:r>
              <a:rPr dirty="0" sz="1100" spc="-5">
                <a:latin typeface="Arial MT"/>
                <a:cs typeface="Arial MT"/>
              </a:rPr>
              <a:t>minimum value into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stats:min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column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table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(defined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context).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 marR="11303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Here </a:t>
            </a:r>
            <a:r>
              <a:rPr dirty="0" sz="1100">
                <a:latin typeface="Arial MT"/>
                <a:cs typeface="Arial MT"/>
              </a:rPr>
              <a:t>note that the stored </a:t>
            </a:r>
            <a:r>
              <a:rPr dirty="0" sz="1100" spc="-5">
                <a:latin typeface="Arial MT"/>
                <a:cs typeface="Arial MT"/>
              </a:rPr>
              <a:t>value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table 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long value. </a:t>
            </a:r>
            <a:r>
              <a:rPr dirty="0" sz="1100">
                <a:latin typeface="Arial MT"/>
                <a:cs typeface="Arial MT"/>
              </a:rPr>
              <a:t>For ease of reading,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converted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float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represent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$dollars.cents.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07403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</a:t>
            </a:r>
            <a:r>
              <a:rPr dirty="0" sz="1100">
                <a:latin typeface="Arial MT"/>
                <a:cs typeface="Arial MT"/>
              </a:rPr>
              <a:t> guide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7.3.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29732" y="354837"/>
            <a:ext cx="11353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X: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Name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4831" y="2005583"/>
              <a:ext cx="4226716" cy="14593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5180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now completed Lesson </a:t>
            </a:r>
            <a:r>
              <a:rPr dirty="0" sz="1100" spc="-5">
                <a:latin typeface="Arial MT"/>
                <a:cs typeface="Arial MT"/>
              </a:rPr>
              <a:t>Seven.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understanding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sequence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-5">
                <a:latin typeface="Arial MT"/>
                <a:cs typeface="Arial MT"/>
              </a:rPr>
              <a:t> distributed </a:t>
            </a:r>
            <a:r>
              <a:rPr dirty="0" sz="1100">
                <a:latin typeface="Arial MT"/>
                <a:cs typeface="Arial MT"/>
              </a:rPr>
              <a:t>cache, and use </a:t>
            </a:r>
            <a:r>
              <a:rPr dirty="0" sz="1100" spc="-5">
                <a:latin typeface="Arial MT"/>
                <a:cs typeface="Arial MT"/>
              </a:rPr>
              <a:t>HBase in MapReduce </a:t>
            </a:r>
            <a:r>
              <a:rPr dirty="0" sz="1100">
                <a:latin typeface="Arial MT"/>
                <a:cs typeface="Arial MT"/>
              </a:rPr>
              <a:t>jobs. In the </a:t>
            </a:r>
            <a:r>
              <a:rPr dirty="0" sz="1100" spc="-5">
                <a:latin typeface="Arial MT"/>
                <a:cs typeface="Arial MT"/>
              </a:rPr>
              <a:t>next lesson,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 learn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about</a:t>
            </a:r>
            <a:r>
              <a:rPr dirty="0" sz="1100">
                <a:latin typeface="Arial MT"/>
                <a:cs typeface="Arial MT"/>
              </a:rPr>
              <a:t> different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ways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L7-</a:t>
            </a:r>
            <a:r>
              <a:rPr dirty="0" spc="-5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0430" y="354837"/>
            <a:ext cx="14655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7: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5459" y="2419273"/>
              <a:ext cx="4282173" cy="9724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8609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</a:t>
            </a:r>
            <a:r>
              <a:rPr dirty="0" sz="1100" spc="-5">
                <a:latin typeface="Arial MT"/>
                <a:cs typeface="Arial MT"/>
              </a:rPr>
              <a:t>DEV </a:t>
            </a:r>
            <a:r>
              <a:rPr dirty="0" sz="1100">
                <a:latin typeface="Arial MT"/>
                <a:cs typeface="Arial MT"/>
              </a:rPr>
              <a:t>302 – Launch Jobs and </a:t>
            </a:r>
            <a:r>
              <a:rPr dirty="0" sz="1100" spc="-5">
                <a:latin typeface="Arial MT"/>
                <a:cs typeface="Arial MT"/>
              </a:rPr>
              <a:t>Advanced MapReduce Applications,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78450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Welcome to Lesson Eight. In </a:t>
            </a:r>
            <a:r>
              <a:rPr dirty="0" sz="1100" spc="-5">
                <a:latin typeface="Arial MT"/>
                <a:cs typeface="Arial MT"/>
              </a:rPr>
              <a:t>this lesson,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of different approaches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 MapReduce </a:t>
            </a:r>
            <a:r>
              <a:rPr dirty="0" sz="1100">
                <a:latin typeface="Arial MT"/>
                <a:cs typeface="Arial MT"/>
              </a:rPr>
              <a:t>jobs, how to </a:t>
            </a:r>
            <a:r>
              <a:rPr dirty="0" sz="1100" spc="-5">
                <a:latin typeface="Arial MT"/>
                <a:cs typeface="Arial MT"/>
              </a:rPr>
              <a:t>implement </a:t>
            </a:r>
            <a:r>
              <a:rPr dirty="0" sz="1100">
                <a:latin typeface="Arial MT"/>
                <a:cs typeface="Arial MT"/>
              </a:rPr>
              <a:t>job control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driver,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chaining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Oozie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354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48325" cy="2564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24154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review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5">
                <a:latin typeface="Arial MT"/>
                <a:cs typeface="Arial MT"/>
              </a:rPr>
              <a:t> 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created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submitted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You've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several </a:t>
            </a:r>
            <a:r>
              <a:rPr dirty="0" sz="1100">
                <a:latin typeface="Arial MT"/>
                <a:cs typeface="Arial MT"/>
              </a:rPr>
              <a:t>programs by now that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job and configuration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ts val="1315"/>
              </a:lnSpc>
            </a:pPr>
            <a:r>
              <a:rPr dirty="0" sz="1100" spc="-5">
                <a:latin typeface="Arial MT"/>
                <a:cs typeface="Arial MT"/>
              </a:rPr>
              <a:t>Normally,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 call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client’s</a:t>
            </a:r>
            <a:r>
              <a:rPr dirty="0" sz="1100">
                <a:latin typeface="Arial MT"/>
                <a:cs typeface="Arial MT"/>
              </a:rPr>
              <a:t> runJob()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method-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blocks</a:t>
            </a:r>
            <a:endParaRPr sz="1100">
              <a:latin typeface="Arial MT"/>
              <a:cs typeface="Arial MT"/>
            </a:endParaRPr>
          </a:p>
          <a:p>
            <a:pPr marL="12700" marR="383540">
              <a:lnSpc>
                <a:spcPts val="1300"/>
              </a:lnSpc>
              <a:spcBef>
                <a:spcPts val="55"/>
              </a:spcBef>
            </a:pPr>
            <a:r>
              <a:rPr dirty="0" sz="1100" spc="-5">
                <a:latin typeface="Arial MT"/>
                <a:cs typeface="Arial MT"/>
              </a:rPr>
              <a:t>So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client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returns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after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completed.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synchronous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blocks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execution.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Asynchronous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also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</a:t>
            </a:r>
            <a:endParaRPr sz="1100">
              <a:latin typeface="Arial MT"/>
              <a:cs typeface="Arial MT"/>
            </a:endParaRPr>
          </a:p>
          <a:p>
            <a:pPr marL="12700" marR="202565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JobClient.submitJob() submits </a:t>
            </a:r>
            <a:r>
              <a:rPr dirty="0" sz="1100">
                <a:latin typeface="Arial MT"/>
                <a:cs typeface="Arial MT"/>
              </a:rPr>
              <a:t>the job then returns control to the </a:t>
            </a:r>
            <a:r>
              <a:rPr dirty="0" sz="1100" spc="-5">
                <a:latin typeface="Arial MT"/>
                <a:cs typeface="Arial MT"/>
              </a:rPr>
              <a:t>caller </a:t>
            </a:r>
            <a:r>
              <a:rPr dirty="0" sz="1100" spc="-10">
                <a:latin typeface="Arial MT"/>
                <a:cs typeface="Arial MT"/>
              </a:rPr>
              <a:t>while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executes.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5">
                <a:latin typeface="Arial MT"/>
                <a:cs typeface="Arial MT"/>
              </a:rPr>
              <a:t> poll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returned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handle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RunningJob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query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decisions.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these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use the mapred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– </a:t>
            </a:r>
            <a:r>
              <a:rPr dirty="0" sz="1100" spc="-5">
                <a:latin typeface="Arial MT"/>
                <a:cs typeface="Arial MT"/>
              </a:rPr>
              <a:t>similar calls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available in </a:t>
            </a:r>
            <a:r>
              <a:rPr dirty="0" sz="1100">
                <a:latin typeface="Arial MT"/>
                <a:cs typeface="Arial MT"/>
              </a:rPr>
              <a:t>the mapreduce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well.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423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18785" cy="1379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way </a:t>
            </a:r>
            <a:r>
              <a:rPr dirty="0" sz="1100">
                <a:latin typeface="Arial MT"/>
                <a:cs typeface="Arial MT"/>
              </a:rPr>
              <a:t>to manage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in MapReduce is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driver. </a:t>
            </a:r>
            <a:r>
              <a:rPr dirty="0" sz="110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straightforward extension of </a:t>
            </a:r>
            <a:r>
              <a:rPr dirty="0" sz="1100" spc="-10">
                <a:latin typeface="Arial MT"/>
                <a:cs typeface="Arial MT"/>
              </a:rPr>
              <a:t>what you’ve </a:t>
            </a:r>
            <a:r>
              <a:rPr dirty="0" sz="1100" spc="-5">
                <a:latin typeface="Arial MT"/>
                <a:cs typeface="Arial MT"/>
              </a:rPr>
              <a:t>already been doing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to manage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>
                <a:latin typeface="Arial MT"/>
                <a:cs typeface="Arial MT"/>
              </a:rPr>
              <a:t> job.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variation of this </a:t>
            </a:r>
            <a:r>
              <a:rPr dirty="0" sz="1100">
                <a:latin typeface="Arial MT"/>
                <a:cs typeface="Arial MT"/>
              </a:rPr>
              <a:t>theme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class called “JobControl” which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won’t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discussing in this </a:t>
            </a:r>
            <a:r>
              <a:rPr dirty="0" sz="1100">
                <a:latin typeface="Arial MT"/>
                <a:cs typeface="Arial MT"/>
              </a:rPr>
              <a:t>course. For a </a:t>
            </a:r>
            <a:r>
              <a:rPr dirty="0" sz="1100" spc="-5">
                <a:latin typeface="Arial MT"/>
                <a:cs typeface="Arial MT"/>
              </a:rPr>
              <a:t>small number of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-5">
                <a:latin typeface="Arial MT"/>
                <a:cs typeface="Arial MT"/>
              </a:rPr>
              <a:t>and reduce classes, this </a:t>
            </a:r>
            <a:r>
              <a:rPr dirty="0" sz="1100">
                <a:latin typeface="Arial MT"/>
                <a:cs typeface="Arial MT"/>
              </a:rPr>
              <a:t> method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perfectly fine. But as the number of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and reduce </a:t>
            </a:r>
            <a:r>
              <a:rPr dirty="0" sz="1100" spc="-5">
                <a:latin typeface="Arial MT"/>
                <a:cs typeface="Arial MT"/>
              </a:rPr>
              <a:t>classes </a:t>
            </a:r>
            <a:r>
              <a:rPr dirty="0" sz="1100">
                <a:latin typeface="Arial MT"/>
                <a:cs typeface="Arial MT"/>
              </a:rPr>
              <a:t>increases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(and/or as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need to </a:t>
            </a:r>
            <a:r>
              <a:rPr dirty="0" sz="1100" spc="-5">
                <a:latin typeface="Arial MT"/>
                <a:cs typeface="Arial MT"/>
              </a:rPr>
              <a:t>incorporate </a:t>
            </a:r>
            <a:r>
              <a:rPr dirty="0" sz="1100">
                <a:latin typeface="Arial MT"/>
                <a:cs typeface="Arial MT"/>
              </a:rPr>
              <a:t>other non-mapreduce </a:t>
            </a:r>
            <a:r>
              <a:rPr dirty="0" sz="1100" spc="-5">
                <a:latin typeface="Arial MT"/>
                <a:cs typeface="Arial MT"/>
              </a:rPr>
              <a:t>functionality into your pipeline),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becomes </a:t>
            </a:r>
            <a:r>
              <a:rPr dirty="0" sz="1100" spc="-5">
                <a:latin typeface="Arial MT"/>
                <a:cs typeface="Arial MT"/>
              </a:rPr>
              <a:t>less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less </a:t>
            </a:r>
            <a:r>
              <a:rPr dirty="0" sz="1100">
                <a:latin typeface="Arial MT"/>
                <a:cs typeface="Arial MT"/>
              </a:rPr>
              <a:t>usable. </a:t>
            </a:r>
            <a:r>
              <a:rPr dirty="0" sz="1100" spc="-5">
                <a:latin typeface="Arial MT"/>
                <a:cs typeface="Arial MT"/>
              </a:rPr>
              <a:t>Oozie is </a:t>
            </a:r>
            <a:r>
              <a:rPr dirty="0" sz="1100">
                <a:latin typeface="Arial MT"/>
                <a:cs typeface="Arial MT"/>
              </a:rPr>
              <a:t>the tool of </a:t>
            </a:r>
            <a:r>
              <a:rPr dirty="0" sz="1100" spc="-5">
                <a:latin typeface="Arial MT"/>
                <a:cs typeface="Arial MT"/>
              </a:rPr>
              <a:t>choice </a:t>
            </a:r>
            <a:r>
              <a:rPr dirty="0" sz="1100">
                <a:latin typeface="Arial MT"/>
                <a:cs typeface="Arial MT"/>
              </a:rPr>
              <a:t>to manage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complex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discuss later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lesson.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1210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code </a:t>
            </a:r>
            <a:r>
              <a:rPr dirty="0" sz="1100" spc="-5">
                <a:latin typeface="Arial MT"/>
                <a:cs typeface="Arial MT"/>
              </a:rPr>
              <a:t>above shows using </a:t>
            </a:r>
            <a:r>
              <a:rPr dirty="0" sz="1100">
                <a:latin typeface="Arial MT"/>
                <a:cs typeface="Arial MT"/>
              </a:rPr>
              <a:t>the mapred package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to create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-5">
                <a:latin typeface="Arial MT"/>
                <a:cs typeface="Arial MT"/>
              </a:rPr>
              <a:t>classes (Map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Map2)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reducer </a:t>
            </a:r>
            <a:r>
              <a:rPr dirty="0" sz="1100" spc="-5">
                <a:latin typeface="Arial MT"/>
                <a:cs typeface="Arial MT"/>
              </a:rPr>
              <a:t>classes (Reduce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Reduce2). Map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Reduce </a:t>
            </a:r>
            <a:r>
              <a:rPr dirty="0" sz="1100">
                <a:latin typeface="Arial MT"/>
                <a:cs typeface="Arial MT"/>
              </a:rPr>
              <a:t> correspond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Map2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Reduce2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correspond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second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94120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265"/>
            <a:ext cx="5575300" cy="1839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partitioner </a:t>
            </a:r>
            <a:r>
              <a:rPr dirty="0" sz="1700" spc="-15">
                <a:latin typeface="Calibri"/>
                <a:cs typeface="Calibri"/>
              </a:rPr>
              <a:t>takes </a:t>
            </a:r>
            <a:r>
              <a:rPr dirty="0" sz="1700">
                <a:latin typeface="Calibri"/>
                <a:cs typeface="Calibri"/>
              </a:rPr>
              <a:t>the output </a:t>
            </a:r>
            <a:r>
              <a:rPr dirty="0" sz="1700" spc="-10">
                <a:latin typeface="Calibri"/>
                <a:cs typeface="Calibri"/>
              </a:rPr>
              <a:t>generated </a:t>
            </a:r>
            <a:r>
              <a:rPr dirty="0" sz="1700" spc="-5">
                <a:latin typeface="Calibri"/>
                <a:cs typeface="Calibri"/>
              </a:rPr>
              <a:t>by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map()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method, </a:t>
            </a:r>
            <a:r>
              <a:rPr dirty="0" sz="1700">
                <a:latin typeface="Calibri"/>
                <a:cs typeface="Calibri"/>
              </a:rPr>
              <a:t>hashes the </a:t>
            </a:r>
            <a:r>
              <a:rPr dirty="0" sz="1700" spc="-10">
                <a:latin typeface="Calibri"/>
                <a:cs typeface="Calibri"/>
              </a:rPr>
              <a:t>record </a:t>
            </a:r>
            <a:r>
              <a:rPr dirty="0" sz="1700" spc="-50">
                <a:latin typeface="Calibri"/>
                <a:cs typeface="Calibri"/>
              </a:rPr>
              <a:t>key,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10">
                <a:latin typeface="Calibri"/>
                <a:cs typeface="Calibri"/>
              </a:rPr>
              <a:t>creates </a:t>
            </a:r>
            <a:r>
              <a:rPr dirty="0" sz="1700">
                <a:latin typeface="Calibri"/>
                <a:cs typeface="Calibri"/>
              </a:rPr>
              <a:t>partitions </a:t>
            </a:r>
            <a:r>
              <a:rPr dirty="0" sz="1700" spc="-5">
                <a:latin typeface="Calibri"/>
                <a:cs typeface="Calibri"/>
              </a:rPr>
              <a:t>based on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 hashed </a:t>
            </a:r>
            <a:r>
              <a:rPr dirty="0" sz="1700" spc="-45">
                <a:latin typeface="Calibri"/>
                <a:cs typeface="Calibri"/>
              </a:rPr>
              <a:t>key. </a:t>
            </a:r>
            <a:r>
              <a:rPr dirty="0" sz="1700" spc="-10">
                <a:latin typeface="Calibri"/>
                <a:cs typeface="Calibri"/>
              </a:rPr>
              <a:t>Each </a:t>
            </a:r>
            <a:r>
              <a:rPr dirty="0" sz="1700">
                <a:latin typeface="Calibri"/>
                <a:cs typeface="Calibri"/>
              </a:rPr>
              <a:t>partition is </a:t>
            </a:r>
            <a:r>
              <a:rPr dirty="0" sz="1700" spc="-5">
                <a:latin typeface="Calibri"/>
                <a:cs typeface="Calibri"/>
              </a:rPr>
              <a:t>earmarked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a specific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20">
                <a:latin typeface="Calibri"/>
                <a:cs typeface="Calibri"/>
              </a:rPr>
              <a:t>reducer, </a:t>
            </a:r>
            <a:r>
              <a:rPr dirty="0" sz="1700">
                <a:latin typeface="Calibri"/>
                <a:cs typeface="Calibri"/>
              </a:rPr>
              <a:t>so all the </a:t>
            </a:r>
            <a:r>
              <a:rPr dirty="0" sz="1700" spc="-10">
                <a:latin typeface="Calibri"/>
                <a:cs typeface="Calibri"/>
              </a:rPr>
              <a:t>records </a:t>
            </a:r>
            <a:r>
              <a:rPr dirty="0" sz="1700">
                <a:latin typeface="Calibri"/>
                <a:cs typeface="Calibri"/>
              </a:rPr>
              <a:t>with the </a:t>
            </a:r>
            <a:r>
              <a:rPr dirty="0" sz="1700" spc="-5">
                <a:latin typeface="Calibri"/>
                <a:cs typeface="Calibri"/>
              </a:rPr>
              <a:t>same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will be </a:t>
            </a:r>
            <a:r>
              <a:rPr dirty="0" sz="1700" spc="-5">
                <a:latin typeface="Calibri"/>
                <a:cs typeface="Calibri"/>
              </a:rPr>
              <a:t>written to 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same</a:t>
            </a:r>
            <a:r>
              <a:rPr dirty="0" sz="1700">
                <a:latin typeface="Calibri"/>
                <a:cs typeface="Calibri"/>
              </a:rPr>
              <a:t> partition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(and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therefore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sent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same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reducer).</a:t>
            </a:r>
            <a:endParaRPr sz="1700">
              <a:latin typeface="Calibri"/>
              <a:cs typeface="Calibri"/>
            </a:endParaRPr>
          </a:p>
          <a:p>
            <a:pPr marL="12700" marR="564515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This </a:t>
            </a:r>
            <a:r>
              <a:rPr dirty="0" sz="1700">
                <a:latin typeface="Calibri"/>
                <a:cs typeface="Calibri"/>
              </a:rPr>
              <a:t>is the </a:t>
            </a:r>
            <a:r>
              <a:rPr dirty="0" sz="1700" spc="-5">
                <a:latin typeface="Calibri"/>
                <a:cs typeface="Calibri"/>
              </a:rPr>
              <a:t>behavior 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default </a:t>
            </a:r>
            <a:r>
              <a:rPr dirty="0" sz="1700">
                <a:latin typeface="Calibri"/>
                <a:cs typeface="Calibri"/>
              </a:rPr>
              <a:t>partitioner – </a:t>
            </a:r>
            <a:r>
              <a:rPr dirty="0" sz="1700" spc="-10">
                <a:latin typeface="Calibri"/>
                <a:cs typeface="Calibri"/>
              </a:rPr>
              <a:t>you </a:t>
            </a:r>
            <a:r>
              <a:rPr dirty="0" sz="1700" spc="-5">
                <a:latin typeface="Calibri"/>
                <a:cs typeface="Calibri"/>
              </a:rPr>
              <a:t>could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override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provide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your </a:t>
            </a:r>
            <a:r>
              <a:rPr dirty="0" sz="1700" spc="-5">
                <a:latin typeface="Calibri"/>
                <a:cs typeface="Calibri"/>
              </a:rPr>
              <a:t>own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behavior.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24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4959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main() method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(which could equivalently </a:t>
            </a:r>
            <a:r>
              <a:rPr dirty="0" sz="1100">
                <a:latin typeface="Arial MT"/>
                <a:cs typeface="Arial MT"/>
              </a:rPr>
              <a:t>be implemented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ToolRunner). </a:t>
            </a:r>
            <a:r>
              <a:rPr dirty="0" sz="1100">
                <a:latin typeface="Arial MT"/>
                <a:cs typeface="Arial MT"/>
              </a:rPr>
              <a:t>Notice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did </a:t>
            </a:r>
            <a:r>
              <a:rPr dirty="0" sz="1100">
                <a:latin typeface="Arial MT"/>
                <a:cs typeface="Arial MT"/>
              </a:rPr>
              <a:t>not </a:t>
            </a:r>
            <a:r>
              <a:rPr dirty="0" sz="1100" spc="-5">
                <a:latin typeface="Arial MT"/>
                <a:cs typeface="Arial MT"/>
              </a:rPr>
              <a:t>recycle </a:t>
            </a:r>
            <a:r>
              <a:rPr dirty="0" sz="1100">
                <a:latin typeface="Arial MT"/>
                <a:cs typeface="Arial MT"/>
              </a:rPr>
              <a:t>the configuration </a:t>
            </a:r>
            <a:r>
              <a:rPr dirty="0" sz="1100" spc="-5">
                <a:latin typeface="Arial MT"/>
                <a:cs typeface="Arial MT"/>
              </a:rPr>
              <a:t>between </a:t>
            </a:r>
            <a:r>
              <a:rPr dirty="0" sz="1100">
                <a:latin typeface="Arial MT"/>
                <a:cs typeface="Arial MT"/>
              </a:rPr>
              <a:t>jobs because that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not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mapred </a:t>
            </a:r>
            <a:r>
              <a:rPr dirty="0" sz="1100" spc="-5">
                <a:latin typeface="Arial MT"/>
                <a:cs typeface="Arial MT"/>
              </a:rPr>
              <a:t>API.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particular </a:t>
            </a:r>
            <a:r>
              <a:rPr dirty="0" sz="1100">
                <a:latin typeface="Arial MT"/>
                <a:cs typeface="Arial MT"/>
              </a:rPr>
              <a:t>case,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>
                <a:latin typeface="Arial MT"/>
                <a:cs typeface="Arial MT"/>
              </a:rPr>
              <a:t>the first job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synronously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(using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JobClient.runJob()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package).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80098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chaining.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0869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1815" cy="15532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Yet another </a:t>
            </a:r>
            <a:r>
              <a:rPr dirty="0" sz="1100" spc="-5">
                <a:latin typeface="Arial MT"/>
                <a:cs typeface="Arial MT"/>
              </a:rPr>
              <a:t>solution </a:t>
            </a:r>
            <a:r>
              <a:rPr dirty="0" sz="1100">
                <a:latin typeface="Arial MT"/>
                <a:cs typeface="Arial MT"/>
              </a:rPr>
              <a:t>to managing </a:t>
            </a:r>
            <a:r>
              <a:rPr dirty="0" sz="1100" spc="-5">
                <a:latin typeface="Arial MT"/>
                <a:cs typeface="Arial MT"/>
              </a:rPr>
              <a:t>multiple MapReduce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is called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chaining.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primary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advantage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5">
                <a:latin typeface="Arial MT"/>
                <a:cs typeface="Arial MT"/>
              </a:rPr>
              <a:t> this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solution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solutions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passed 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next </a:t>
            </a:r>
            <a:r>
              <a:rPr dirty="0" sz="1100">
                <a:latin typeface="Arial MT"/>
                <a:cs typeface="Arial MT"/>
              </a:rPr>
              <a:t>mappers or reducers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memory rather than on disk. This can be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huge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gain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themselves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model.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However,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ecosystem</a:t>
            </a:r>
            <a:r>
              <a:rPr dirty="0" sz="1100">
                <a:latin typeface="Arial MT"/>
                <a:cs typeface="Arial MT"/>
              </a:rPr>
              <a:t> interface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general,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Oozie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better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choice.</a:t>
            </a:r>
            <a:endParaRPr sz="1100">
              <a:latin typeface="Arial MT"/>
              <a:cs typeface="Arial MT"/>
            </a:endParaRPr>
          </a:p>
          <a:p>
            <a:pPr marL="255904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Oozie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modifed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relatively easily</a:t>
            </a:r>
            <a:endParaRPr sz="1100">
              <a:latin typeface="Arial MT"/>
              <a:cs typeface="Arial MT"/>
            </a:endParaRPr>
          </a:p>
          <a:p>
            <a:pPr marL="255904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Oozie</a:t>
            </a:r>
            <a:r>
              <a:rPr dirty="0" sz="1100">
                <a:latin typeface="Arial MT"/>
                <a:cs typeface="Arial MT"/>
              </a:rPr>
              <a:t> also</a:t>
            </a:r>
            <a:r>
              <a:rPr dirty="0" sz="1100" spc="-5">
                <a:latin typeface="Arial MT"/>
                <a:cs typeface="Arial MT"/>
              </a:rPr>
              <a:t> allows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monitoring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administrator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75004"/>
              <a:ext cx="6121232" cy="3038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66740" cy="30810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9779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chaining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allows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 task. Output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given Mapper class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be sent as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next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or as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a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class. </a:t>
            </a:r>
            <a:r>
              <a:rPr dirty="0" sz="1100" spc="-5">
                <a:latin typeface="Arial MT"/>
                <a:cs typeface="Arial MT"/>
              </a:rPr>
              <a:t>Similarly,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reducer can be sent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16256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transferred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memory,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except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"normal"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package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chaining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support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chaining.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execution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 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chaining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pattern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is: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followed </a:t>
            </a:r>
            <a:r>
              <a:rPr dirty="0" sz="1100">
                <a:latin typeface="Arial MT"/>
                <a:cs typeface="Arial MT"/>
              </a:rPr>
              <a:t>by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Shuffle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followed</a:t>
            </a:r>
            <a:r>
              <a:rPr dirty="0" sz="1100">
                <a:latin typeface="Arial MT"/>
                <a:cs typeface="Arial MT"/>
              </a:rPr>
              <a:t> by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 spc="-5">
                <a:latin typeface="Arial MT"/>
                <a:cs typeface="Arial MT"/>
              </a:rPr>
              <a:t>Exactly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followed</a:t>
            </a:r>
            <a:r>
              <a:rPr dirty="0" sz="1100">
                <a:latin typeface="Arial MT"/>
                <a:cs typeface="Arial MT"/>
              </a:rPr>
              <a:t> by</a:t>
            </a:r>
            <a:endParaRPr sz="1100">
              <a:latin typeface="Arial MT"/>
              <a:cs typeface="Arial MT"/>
            </a:endParaRPr>
          </a:p>
          <a:p>
            <a:pPr marL="377825" indent="-364490">
              <a:lnSpc>
                <a:spcPts val="131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dirty="0" sz="1100">
                <a:latin typeface="Arial MT"/>
                <a:cs typeface="Arial MT"/>
              </a:rPr>
              <a:t>Zero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endParaRPr sz="1100">
              <a:latin typeface="Arial MT"/>
              <a:cs typeface="Arial MT"/>
            </a:endParaRPr>
          </a:p>
          <a:p>
            <a:pPr marL="12700" marR="5080" indent="76200">
              <a:lnSpc>
                <a:spcPts val="1310"/>
              </a:lnSpc>
              <a:spcBef>
                <a:spcPts val="40"/>
              </a:spcBef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shuffle/sort.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Similarly,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phase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after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singular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35380"/>
              <a:ext cx="6134099" cy="3172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88000" cy="10458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58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code </a:t>
            </a:r>
            <a:r>
              <a:rPr dirty="0" sz="1100" spc="-5">
                <a:latin typeface="Arial MT"/>
                <a:cs typeface="Arial MT"/>
              </a:rPr>
              <a:t>snippet above shows </a:t>
            </a:r>
            <a:r>
              <a:rPr dirty="0" sz="1100">
                <a:latin typeface="Arial MT"/>
                <a:cs typeface="Arial MT"/>
              </a:rPr>
              <a:t>an implementation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ChainMapper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ChainReducer.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example,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constructing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chain </a:t>
            </a:r>
            <a:r>
              <a:rPr dirty="0" sz="1100">
                <a:latin typeface="Arial MT"/>
                <a:cs typeface="Arial MT"/>
              </a:rPr>
              <a:t>of 2 mappers (Amap.class and Bmap.class)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>
                <a:latin typeface="Arial MT"/>
                <a:cs typeface="Arial MT"/>
              </a:rPr>
              <a:t> 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(Reduce.class).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 MT"/>
              <a:cs typeface="Arial MT"/>
            </a:endParaRPr>
          </a:p>
          <a:p>
            <a:pPr algn="just" marL="12700" marR="5080" indent="38100">
              <a:lnSpc>
                <a:spcPct val="1036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JobConf </a:t>
            </a:r>
            <a:r>
              <a:rPr dirty="0" sz="1100">
                <a:latin typeface="Arial MT"/>
                <a:cs typeface="Arial MT"/>
              </a:rPr>
              <a:t>object </a:t>
            </a:r>
            <a:r>
              <a:rPr dirty="0" sz="1100" spc="-5">
                <a:latin typeface="Arial MT"/>
                <a:cs typeface="Arial MT"/>
              </a:rPr>
              <a:t>(called </a:t>
            </a:r>
            <a:r>
              <a:rPr dirty="0" sz="1100">
                <a:latin typeface="Arial MT"/>
                <a:cs typeface="Arial MT"/>
              </a:rPr>
              <a:t>"conf") that manages the </a:t>
            </a:r>
            <a:r>
              <a:rPr dirty="0" sz="1100" spc="-5">
                <a:latin typeface="Arial MT"/>
                <a:cs typeface="Arial MT"/>
              </a:rPr>
              <a:t>entire </a:t>
            </a:r>
            <a:r>
              <a:rPr dirty="0" sz="1100">
                <a:latin typeface="Arial MT"/>
                <a:cs typeface="Arial MT"/>
              </a:rPr>
              <a:t>job.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individual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JobConf</a:t>
            </a:r>
            <a:r>
              <a:rPr dirty="0" sz="1100">
                <a:latin typeface="Arial MT"/>
                <a:cs typeface="Arial MT"/>
              </a:rPr>
              <a:t> objects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chain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chain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14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2498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15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16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4158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26517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discuss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Oozie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Dadoop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848" y="1153668"/>
              <a:ext cx="6437376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68977"/>
            <a:ext cx="5662930" cy="3954779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ct val="89100"/>
              </a:lnSpc>
              <a:spcBef>
                <a:spcPts val="305"/>
              </a:spcBef>
            </a:pP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partitions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now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are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sorted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merged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preparation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for 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sending 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reducers.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Once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intermediate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partition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complete,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</a:t>
            </a:r>
            <a:r>
              <a:rPr dirty="0" sz="1600" spc="-10">
                <a:latin typeface="Calibri"/>
                <a:cs typeface="Calibri"/>
              </a:rPr>
              <a:t>sent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reducer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over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network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using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 </a:t>
            </a:r>
            <a:r>
              <a:rPr dirty="0" sz="1600" spc="-10">
                <a:latin typeface="Calibri"/>
                <a:cs typeface="Calibri"/>
              </a:rPr>
              <a:t>network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protocol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like </a:t>
            </a:r>
            <a:r>
              <a:rPr dirty="0" sz="1600">
                <a:latin typeface="Calibri"/>
                <a:cs typeface="Calibri"/>
              </a:rPr>
              <a:t>HTTP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RPC.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part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MapReduce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program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that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-10">
                <a:latin typeface="Calibri"/>
                <a:cs typeface="Calibri"/>
              </a:rPr>
              <a:t> most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network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intensive.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Calibri"/>
              <a:cs typeface="Calibri"/>
            </a:endParaRPr>
          </a:p>
          <a:p>
            <a:pPr marL="12700" marR="41275">
              <a:lnSpc>
                <a:spcPct val="89100"/>
              </a:lnSpc>
            </a:pPr>
            <a:r>
              <a:rPr dirty="0" sz="1600" spc="-5">
                <a:latin typeface="Calibri"/>
                <a:cs typeface="Calibri"/>
              </a:rPr>
              <a:t>When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task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finished,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signals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parent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35">
                <a:latin typeface="Calibri"/>
                <a:cs typeface="Calibri"/>
              </a:rPr>
              <a:t>TaskTracker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which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turn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notifies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40">
                <a:latin typeface="Calibri"/>
                <a:cs typeface="Calibri"/>
              </a:rPr>
              <a:t>JobTracker.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given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job,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JobTracker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knows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mapping</a:t>
            </a:r>
            <a:r>
              <a:rPr dirty="0" sz="1600" spc="-10">
                <a:latin typeface="Calibri"/>
                <a:cs typeface="Calibri"/>
              </a:rPr>
              <a:t> between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 outputs and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TaskTrackers.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reducer </a:t>
            </a:r>
            <a:r>
              <a:rPr dirty="0" sz="1600" spc="-5">
                <a:latin typeface="Calibri"/>
                <a:cs typeface="Calibri"/>
              </a:rPr>
              <a:t> periodically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asks</a:t>
            </a:r>
            <a:r>
              <a:rPr dirty="0" sz="1600" spc="-5">
                <a:latin typeface="Calibri"/>
                <a:cs typeface="Calibri"/>
              </a:rPr>
              <a:t> 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JobTracker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 until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retrieved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them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all.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alibri"/>
              <a:cs typeface="Calibri"/>
            </a:endParaRPr>
          </a:p>
          <a:p>
            <a:pPr marL="12700" marR="72390">
              <a:lnSpc>
                <a:spcPct val="89000"/>
              </a:lnSpc>
              <a:spcBef>
                <a:spcPts val="5"/>
              </a:spcBef>
            </a:pPr>
            <a:r>
              <a:rPr dirty="0" sz="1600" spc="-35">
                <a:latin typeface="Calibri"/>
                <a:cs typeface="Calibri"/>
              </a:rPr>
              <a:t>TaskTrackers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wait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until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are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told 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delete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intermediate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35">
                <a:latin typeface="Calibri"/>
                <a:cs typeface="Calibri"/>
              </a:rPr>
              <a:t>JobTracker,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which is </a:t>
            </a:r>
            <a:r>
              <a:rPr dirty="0" sz="1600" spc="-10">
                <a:latin typeface="Calibri"/>
                <a:cs typeface="Calibri"/>
              </a:rPr>
              <a:t>some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time</a:t>
            </a:r>
            <a:r>
              <a:rPr dirty="0" sz="1600" spc="-10">
                <a:latin typeface="Calibri"/>
                <a:cs typeface="Calibri"/>
              </a:rPr>
              <a:t> after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job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completed.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outputs </a:t>
            </a:r>
            <a:r>
              <a:rPr dirty="0" sz="1600" spc="-15">
                <a:latin typeface="Calibri"/>
                <a:cs typeface="Calibri"/>
              </a:rPr>
              <a:t>are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copied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reduce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TaskTracker’s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memory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if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are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small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enough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written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disk. When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in- 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memory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buffer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reaches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threshold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size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reaches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threshold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map, it is </a:t>
            </a:r>
            <a:r>
              <a:rPr dirty="0" sz="1600" spc="-15">
                <a:latin typeface="Calibri"/>
                <a:cs typeface="Calibri"/>
              </a:rPr>
              <a:t>merged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spilled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disk.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25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41718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Oozie </a:t>
            </a:r>
            <a:r>
              <a:rPr dirty="0" sz="1100">
                <a:latin typeface="Arial MT"/>
                <a:cs typeface="Arial MT"/>
              </a:rPr>
              <a:t>is a </a:t>
            </a:r>
            <a:r>
              <a:rPr dirty="0" sz="1100" spc="-5">
                <a:latin typeface="Arial MT"/>
                <a:cs typeface="Arial MT"/>
              </a:rPr>
              <a:t>client-server </a:t>
            </a:r>
            <a:r>
              <a:rPr dirty="0" sz="1100">
                <a:latin typeface="Arial MT"/>
                <a:cs typeface="Arial MT"/>
              </a:rPr>
              <a:t>workflow engine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and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ecosystem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run on the same cluster. </a:t>
            </a:r>
            <a:r>
              <a:rPr dirty="0" sz="1100" spc="-5">
                <a:latin typeface="Arial MT"/>
                <a:cs typeface="Arial MT"/>
              </a:rPr>
              <a:t>Workflows </a:t>
            </a:r>
            <a:r>
              <a:rPr dirty="0" sz="1100">
                <a:latin typeface="Arial MT"/>
                <a:cs typeface="Arial MT"/>
              </a:rPr>
              <a:t>can be expressed as directed </a:t>
            </a:r>
            <a:r>
              <a:rPr dirty="0" sz="1100" spc="-5">
                <a:latin typeface="Arial MT"/>
                <a:cs typeface="Arial MT"/>
              </a:rPr>
              <a:t>acyclic </a:t>
            </a:r>
            <a:r>
              <a:rPr dirty="0" sz="1100">
                <a:latin typeface="Arial MT"/>
                <a:cs typeface="Arial MT"/>
              </a:rPr>
              <a:t> graphs that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 </a:t>
            </a:r>
            <a:r>
              <a:rPr dirty="0" sz="1100">
                <a:latin typeface="Arial MT"/>
                <a:cs typeface="Arial MT"/>
              </a:rPr>
              <a:t>control flow and action nodes. A control flow node marks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beginning </a:t>
            </a:r>
            <a:r>
              <a:rPr dirty="0" sz="1100">
                <a:latin typeface="Arial MT"/>
                <a:cs typeface="Arial MT"/>
              </a:rPr>
              <a:t>or end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a </a:t>
            </a:r>
            <a:r>
              <a:rPr dirty="0" sz="1100" spc="-5">
                <a:latin typeface="Arial MT"/>
                <a:cs typeface="Arial MT"/>
              </a:rPr>
              <a:t>workflow, </a:t>
            </a:r>
            <a:r>
              <a:rPr dirty="0" sz="1100">
                <a:latin typeface="Arial MT"/>
                <a:cs typeface="Arial MT"/>
              </a:rPr>
              <a:t>and the action nodes are the </a:t>
            </a:r>
            <a:r>
              <a:rPr dirty="0" sz="1100" spc="-5">
                <a:latin typeface="Arial MT"/>
                <a:cs typeface="Arial MT"/>
              </a:rPr>
              <a:t>intermediate </a:t>
            </a:r>
            <a:r>
              <a:rPr dirty="0" sz="1100">
                <a:latin typeface="Arial MT"/>
                <a:cs typeface="Arial MT"/>
              </a:rPr>
              <a:t>nodes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DAG.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227" y="845566"/>
            <a:ext cx="7098030" cy="9220200"/>
            <a:chOff x="681227" y="845566"/>
            <a:chExt cx="709803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823" y="1121664"/>
              <a:ext cx="6134100" cy="31866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8085" y="852424"/>
              <a:ext cx="7084695" cy="9206230"/>
            </a:xfrm>
            <a:custGeom>
              <a:avLst/>
              <a:gdLst/>
              <a:ahLst/>
              <a:cxnLst/>
              <a:rect l="l" t="t" r="r" b="b"/>
              <a:pathLst>
                <a:path w="7084695" h="9206230">
                  <a:moveTo>
                    <a:pt x="7084314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38607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Let’s discuss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workflow </a:t>
            </a:r>
            <a:r>
              <a:rPr dirty="0" sz="1100">
                <a:latin typeface="Arial MT"/>
                <a:cs typeface="Arial MT"/>
              </a:rPr>
              <a:t>for the </a:t>
            </a:r>
            <a:r>
              <a:rPr dirty="0" sz="1100" spc="-5">
                <a:latin typeface="Arial MT"/>
                <a:cs typeface="Arial MT"/>
              </a:rPr>
              <a:t>simple wordcount MapReduce </a:t>
            </a:r>
            <a:r>
              <a:rPr dirty="0" sz="1100">
                <a:latin typeface="Arial MT"/>
                <a:cs typeface="Arial MT"/>
              </a:rPr>
              <a:t>job. The </a:t>
            </a:r>
            <a:r>
              <a:rPr dirty="0" sz="1100" spc="-5">
                <a:latin typeface="Arial MT"/>
                <a:cs typeface="Arial MT"/>
              </a:rPr>
              <a:t>"start", "end",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"kill" </a:t>
            </a:r>
            <a:r>
              <a:rPr dirty="0" sz="1100">
                <a:latin typeface="Arial MT"/>
                <a:cs typeface="Arial MT"/>
              </a:rPr>
              <a:t>nodes are </a:t>
            </a:r>
            <a:r>
              <a:rPr dirty="0" sz="1100" spc="-5">
                <a:latin typeface="Arial MT"/>
                <a:cs typeface="Arial MT"/>
              </a:rPr>
              <a:t>called </a:t>
            </a:r>
            <a:r>
              <a:rPr dirty="0" sz="1100">
                <a:latin typeface="Arial MT"/>
                <a:cs typeface="Arial MT"/>
              </a:rPr>
              <a:t>control flow nodes and the "map-reduce </a:t>
            </a:r>
            <a:r>
              <a:rPr dirty="0" sz="1100" spc="-5">
                <a:latin typeface="Arial MT"/>
                <a:cs typeface="Arial MT"/>
              </a:rPr>
              <a:t>wordcount" </a:t>
            </a:r>
            <a:r>
              <a:rPr dirty="0" sz="1100">
                <a:latin typeface="Arial MT"/>
                <a:cs typeface="Arial MT"/>
              </a:rPr>
              <a:t>node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action </a:t>
            </a:r>
            <a:r>
              <a:rPr dirty="0" sz="1100" spc="-5">
                <a:latin typeface="Arial MT"/>
                <a:cs typeface="Arial MT"/>
              </a:rPr>
              <a:t>node.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directed </a:t>
            </a:r>
            <a:r>
              <a:rPr dirty="0" sz="1100" spc="-5">
                <a:latin typeface="Arial MT"/>
                <a:cs typeface="Arial MT"/>
              </a:rPr>
              <a:t>acyclic </a:t>
            </a:r>
            <a:r>
              <a:rPr dirty="0" sz="1100">
                <a:latin typeface="Arial MT"/>
                <a:cs typeface="Arial MT"/>
              </a:rPr>
              <a:t>graph, the job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either </a:t>
            </a:r>
            <a:r>
              <a:rPr dirty="0" sz="1100">
                <a:latin typeface="Arial MT"/>
                <a:cs typeface="Arial MT"/>
              </a:rPr>
              <a:t>terminate due 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 or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successful return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wordcount application. Obviously, oozie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-5">
                <a:latin typeface="Arial MT"/>
                <a:cs typeface="Arial MT"/>
              </a:rPr>
              <a:t>intended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much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complex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48449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same </a:t>
            </a:r>
            <a:r>
              <a:rPr dirty="0" sz="1100" spc="-5">
                <a:latin typeface="Arial MT"/>
                <a:cs typeface="Arial MT"/>
              </a:rPr>
              <a:t>wordcount MapReduce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just saw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workflow </a:t>
            </a:r>
            <a:r>
              <a:rPr dirty="0" sz="1100" spc="-5">
                <a:latin typeface="Arial MT"/>
                <a:cs typeface="Arial MT"/>
              </a:rPr>
              <a:t>DAG is ultimately </a:t>
            </a:r>
            <a:r>
              <a:rPr dirty="0" sz="1100">
                <a:latin typeface="Arial MT"/>
                <a:cs typeface="Arial MT"/>
              </a:rPr>
              <a:t> defined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an </a:t>
            </a:r>
            <a:r>
              <a:rPr dirty="0" sz="1100" spc="-5">
                <a:latin typeface="Arial MT"/>
                <a:cs typeface="Arial MT"/>
              </a:rPr>
              <a:t>XML </a:t>
            </a:r>
            <a:r>
              <a:rPr dirty="0" sz="1100">
                <a:latin typeface="Arial MT"/>
                <a:cs typeface="Arial MT"/>
              </a:rPr>
              <a:t>file. </a:t>
            </a:r>
            <a:r>
              <a:rPr dirty="0" sz="1100" spc="-5">
                <a:latin typeface="Arial MT"/>
                <a:cs typeface="Arial MT"/>
              </a:rPr>
              <a:t>Creating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modifying oozie workflows is </a:t>
            </a:r>
            <a:r>
              <a:rPr dirty="0" sz="1100">
                <a:latin typeface="Arial MT"/>
                <a:cs typeface="Arial MT"/>
              </a:rPr>
              <a:t>performed by </a:t>
            </a:r>
            <a:r>
              <a:rPr dirty="0" sz="1100" spc="-5">
                <a:latin typeface="Arial MT"/>
                <a:cs typeface="Arial MT"/>
              </a:rPr>
              <a:t>editing 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corresponding </a:t>
            </a:r>
            <a:r>
              <a:rPr dirty="0" sz="1100" spc="-5">
                <a:latin typeface="Arial MT"/>
                <a:cs typeface="Arial MT"/>
              </a:rPr>
              <a:t>XML file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workflow. </a:t>
            </a:r>
            <a:r>
              <a:rPr dirty="0" sz="1100">
                <a:latin typeface="Arial MT"/>
                <a:cs typeface="Arial MT"/>
              </a:rPr>
              <a:t>This makes </a:t>
            </a:r>
            <a:r>
              <a:rPr dirty="0" sz="1100" spc="-5">
                <a:latin typeface="Arial MT"/>
                <a:cs typeface="Arial MT"/>
              </a:rPr>
              <a:t>oozie very </a:t>
            </a:r>
            <a:r>
              <a:rPr dirty="0" sz="1100">
                <a:latin typeface="Arial MT"/>
                <a:cs typeface="Arial MT"/>
              </a:rPr>
              <a:t>easy 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96865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A more complex workflow </a:t>
            </a:r>
            <a:r>
              <a:rPr dirty="0" sz="1100" spc="-5">
                <a:latin typeface="Arial MT"/>
                <a:cs typeface="Arial MT"/>
              </a:rPr>
              <a:t>DAG is provided </a:t>
            </a:r>
            <a:r>
              <a:rPr dirty="0" sz="1100">
                <a:latin typeface="Arial MT"/>
                <a:cs typeface="Arial MT"/>
              </a:rPr>
              <a:t>here.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Oozie </a:t>
            </a:r>
            <a:r>
              <a:rPr dirty="0" sz="1100">
                <a:latin typeface="Arial MT"/>
                <a:cs typeface="Arial MT"/>
              </a:rPr>
              <a:t>can manage non-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like Pig, </a:t>
            </a:r>
            <a:r>
              <a:rPr dirty="0" sz="1100" spc="-10">
                <a:latin typeface="Arial MT"/>
                <a:cs typeface="Arial MT"/>
              </a:rPr>
              <a:t>Hive,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standalone Java </a:t>
            </a:r>
            <a:r>
              <a:rPr dirty="0" sz="1100">
                <a:latin typeface="Arial MT"/>
                <a:cs typeface="Arial MT"/>
              </a:rPr>
              <a:t>programs.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5">
                <a:latin typeface="Arial MT"/>
                <a:cs typeface="Arial MT"/>
              </a:rPr>
              <a:t>fork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operations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allow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parallel</a:t>
            </a:r>
            <a:r>
              <a:rPr dirty="0" sz="1100">
                <a:latin typeface="Arial MT"/>
                <a:cs typeface="Arial MT"/>
              </a:rPr>
              <a:t> processing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5">
                <a:latin typeface="Arial MT"/>
                <a:cs typeface="Arial MT"/>
              </a:rPr>
              <a:t> Oozie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workflow.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" y="845566"/>
            <a:ext cx="7139305" cy="9220200"/>
            <a:chOff x="640080" y="845566"/>
            <a:chExt cx="7139305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176" y="851916"/>
              <a:ext cx="6501384" cy="3456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6938" y="852424"/>
              <a:ext cx="7125970" cy="9206230"/>
            </a:xfrm>
            <a:custGeom>
              <a:avLst/>
              <a:gdLst/>
              <a:ahLst/>
              <a:cxnLst/>
              <a:rect l="l" t="t" r="r" b="b"/>
              <a:pathLst>
                <a:path w="7125970" h="9206230">
                  <a:moveTo>
                    <a:pt x="7125462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22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3023" y="775843"/>
            <a:ext cx="7206615" cy="9289415"/>
            <a:chOff x="573023" y="775843"/>
            <a:chExt cx="7206615" cy="9289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19" y="950976"/>
              <a:ext cx="6134100" cy="3285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9881" y="782701"/>
              <a:ext cx="7192645" cy="9276080"/>
            </a:xfrm>
            <a:custGeom>
              <a:avLst/>
              <a:gdLst/>
              <a:ahLst/>
              <a:cxnLst/>
              <a:rect l="l" t="t" r="r" b="b"/>
              <a:pathLst>
                <a:path w="7192645" h="9276080">
                  <a:moveTo>
                    <a:pt x="7192517" y="0"/>
                  </a:moveTo>
                  <a:lnTo>
                    <a:pt x="0" y="0"/>
                  </a:lnTo>
                  <a:lnTo>
                    <a:pt x="0" y="9275695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23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8022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Lab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8.3.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3956" y="2072639"/>
              <a:ext cx="4226716" cy="14635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380990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now completed Lesson Eight. 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understanding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launching multiple </a:t>
            </a:r>
            <a:r>
              <a:rPr dirty="0" sz="1100">
                <a:latin typeface="Arial MT"/>
                <a:cs typeface="Arial MT"/>
              </a:rPr>
              <a:t>jobs, </a:t>
            </a:r>
            <a:r>
              <a:rPr dirty="0" sz="1100" spc="-5">
                <a:latin typeface="Arial MT"/>
                <a:cs typeface="Arial MT"/>
              </a:rPr>
              <a:t>chaining,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using Oozie </a:t>
            </a:r>
            <a:r>
              <a:rPr dirty="0" sz="1100">
                <a:latin typeface="Arial MT"/>
                <a:cs typeface="Arial MT"/>
              </a:rPr>
              <a:t>to manage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jobs. In the </a:t>
            </a:r>
            <a:r>
              <a:rPr dirty="0" sz="1100" spc="-5">
                <a:latin typeface="Arial MT"/>
                <a:cs typeface="Arial MT"/>
              </a:rPr>
              <a:t>next lesson,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use non-Java languages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L8-</a:t>
            </a:r>
            <a:r>
              <a:rPr dirty="0" spc="-5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34609" y="354837"/>
            <a:ext cx="13144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8: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2355" y="822960"/>
            <a:ext cx="6517005" cy="3671570"/>
            <a:chOff x="562355" y="822960"/>
            <a:chExt cx="6517005" cy="3671570"/>
          </a:xfrm>
        </p:grpSpPr>
        <p:sp>
          <p:nvSpPr>
            <p:cNvPr id="3" name="object 3"/>
            <p:cNvSpPr/>
            <p:nvPr/>
          </p:nvSpPr>
          <p:spPr>
            <a:xfrm>
              <a:off x="569213" y="829818"/>
              <a:ext cx="6503034" cy="3657600"/>
            </a:xfrm>
            <a:custGeom>
              <a:avLst/>
              <a:gdLst/>
              <a:ahLst/>
              <a:cxnLst/>
              <a:rect l="l" t="t" r="r" b="b"/>
              <a:pathLst>
                <a:path w="6503034" h="3657600">
                  <a:moveTo>
                    <a:pt x="0" y="3657600"/>
                  </a:moveTo>
                  <a:lnTo>
                    <a:pt x="6502908" y="3657600"/>
                  </a:lnTo>
                  <a:lnTo>
                    <a:pt x="6502908" y="0"/>
                  </a:lnTo>
                  <a:lnTo>
                    <a:pt x="0" y="0"/>
                  </a:lnTo>
                  <a:lnTo>
                    <a:pt x="0" y="3657600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441" y="2220649"/>
              <a:ext cx="4496151" cy="114345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44346" y="4814696"/>
            <a:ext cx="48609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</a:t>
            </a:r>
            <a:r>
              <a:rPr dirty="0" sz="1100" spc="-5">
                <a:latin typeface="Arial MT"/>
                <a:cs typeface="Arial MT"/>
              </a:rPr>
              <a:t>DEV </a:t>
            </a:r>
            <a:r>
              <a:rPr dirty="0" sz="1100">
                <a:latin typeface="Arial MT"/>
                <a:cs typeface="Arial MT"/>
              </a:rPr>
              <a:t>302 – Launch Jobs and </a:t>
            </a:r>
            <a:r>
              <a:rPr dirty="0" sz="1100" spc="-5">
                <a:latin typeface="Arial MT"/>
                <a:cs typeface="Arial MT"/>
              </a:rPr>
              <a:t>Advanced MapReduce Applications,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non-Java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2249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265"/>
            <a:ext cx="5586095" cy="1321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The reduce() method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-5">
                <a:latin typeface="Calibri"/>
                <a:cs typeface="Calibri"/>
              </a:rPr>
              <a:t>called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each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and the </a:t>
            </a:r>
            <a:r>
              <a:rPr dirty="0" sz="1700" spc="-5">
                <a:latin typeface="Calibri"/>
                <a:cs typeface="Calibri"/>
              </a:rPr>
              <a:t>list of values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associated with that </a:t>
            </a:r>
            <a:r>
              <a:rPr dirty="0" sz="1700" spc="-20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in the partition. </a:t>
            </a:r>
            <a:r>
              <a:rPr dirty="0" sz="1700" spc="-5">
                <a:latin typeface="Calibri"/>
                <a:cs typeface="Calibri"/>
              </a:rPr>
              <a:t>The reduce() method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processes </a:t>
            </a:r>
            <a:r>
              <a:rPr dirty="0" sz="1700">
                <a:latin typeface="Calibri"/>
                <a:cs typeface="Calibri"/>
              </a:rPr>
              <a:t>each </a:t>
            </a:r>
            <a:r>
              <a:rPr dirty="0" sz="1700" spc="-10">
                <a:latin typeface="Calibri"/>
                <a:cs typeface="Calibri"/>
              </a:rPr>
              <a:t>iterated </a:t>
            </a:r>
            <a:r>
              <a:rPr dirty="0" sz="1700" spc="-5">
                <a:latin typeface="Calibri"/>
                <a:cs typeface="Calibri"/>
              </a:rPr>
              <a:t>value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5">
                <a:latin typeface="Calibri"/>
                <a:cs typeface="Calibri"/>
              </a:rPr>
              <a:t>writes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25">
                <a:latin typeface="Calibri"/>
                <a:cs typeface="Calibri"/>
              </a:rPr>
              <a:t>key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5">
                <a:latin typeface="Calibri"/>
                <a:cs typeface="Calibri"/>
              </a:rPr>
              <a:t>reduced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list to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context. </a:t>
            </a:r>
            <a:r>
              <a:rPr dirty="0" sz="1700" spc="-5">
                <a:latin typeface="Calibri"/>
                <a:cs typeface="Calibri"/>
              </a:rPr>
              <a:t>The OutputComitter </a:t>
            </a:r>
            <a:r>
              <a:rPr dirty="0" sz="1700">
                <a:latin typeface="Calibri"/>
                <a:cs typeface="Calibri"/>
              </a:rPr>
              <a:t>in the </a:t>
            </a:r>
            <a:r>
              <a:rPr dirty="0" sz="1700" spc="-10">
                <a:latin typeface="Calibri"/>
                <a:cs typeface="Calibri"/>
              </a:rPr>
              <a:t>context creates 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per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reducer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that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run.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26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354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1987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Lesson </a:t>
            </a:r>
            <a:r>
              <a:rPr dirty="0" sz="1100" spc="-5">
                <a:latin typeface="Arial MT"/>
                <a:cs typeface="Arial MT"/>
              </a:rPr>
              <a:t>Nine.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introduce the concept of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non-java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r>
              <a:rPr dirty="0" sz="1100" spc="2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0598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32154" y="4803394"/>
            <a:ext cx="5586095" cy="2570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765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feature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allows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programmers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languages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 as Perl or </a:t>
            </a:r>
            <a:r>
              <a:rPr dirty="0" sz="1100" spc="-5">
                <a:latin typeface="Arial MT"/>
                <a:cs typeface="Arial MT"/>
              </a:rPr>
              <a:t>Python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write their MapReduce </a:t>
            </a:r>
            <a:r>
              <a:rPr dirty="0" sz="1100">
                <a:latin typeface="Arial MT"/>
                <a:cs typeface="Arial MT"/>
              </a:rPr>
              <a:t>programs. You can use streaming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either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rapid prototyping using </a:t>
            </a:r>
            <a:r>
              <a:rPr dirty="0" sz="1100">
                <a:latin typeface="Arial MT"/>
                <a:cs typeface="Arial MT"/>
              </a:rPr>
              <a:t>sed/awk, or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full-blown MapReduce deployments. Note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>
                <a:latin typeface="Arial MT"/>
                <a:cs typeface="Arial MT"/>
              </a:rPr>
              <a:t>feature does not </a:t>
            </a:r>
            <a:r>
              <a:rPr dirty="0" sz="1100" spc="-5">
                <a:latin typeface="Arial MT"/>
                <a:cs typeface="Arial MT"/>
              </a:rPr>
              <a:t>include </a:t>
            </a:r>
            <a:r>
              <a:rPr dirty="0" sz="1100">
                <a:latin typeface="Arial MT"/>
                <a:cs typeface="Arial MT"/>
              </a:rPr>
              <a:t>C++ programs – these are supported through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similar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feature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pipes.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268605" marR="193675" indent="-2413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b="1" i="1">
                <a:latin typeface="Arial"/>
                <a:cs typeface="Arial"/>
              </a:rPr>
              <a:t>may </a:t>
            </a:r>
            <a:r>
              <a:rPr dirty="0" sz="1100">
                <a:latin typeface="Arial MT"/>
                <a:cs typeface="Arial MT"/>
              </a:rPr>
              <a:t>introduce some performance </a:t>
            </a:r>
            <a:r>
              <a:rPr dirty="0" sz="1100" spc="-5">
                <a:latin typeface="Arial MT"/>
                <a:cs typeface="Arial MT"/>
              </a:rPr>
              <a:t>penalty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 still </a:t>
            </a:r>
            <a:r>
              <a:rPr dirty="0" sz="1100">
                <a:latin typeface="Arial MT"/>
                <a:cs typeface="Arial MT"/>
              </a:rPr>
              <a:t>creates </a:t>
            </a:r>
            <a:r>
              <a:rPr dirty="0" sz="1100" spc="-5">
                <a:latin typeface="Arial MT"/>
                <a:cs typeface="Arial MT"/>
              </a:rPr>
              <a:t>JVMs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endParaRPr sz="1100">
              <a:latin typeface="Arial MT"/>
              <a:cs typeface="Arial MT"/>
            </a:endParaRPr>
          </a:p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 MT"/>
                <a:cs typeface="Arial MT"/>
              </a:rPr>
              <a:t>Scripted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slowly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Streaming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b="1" i="1">
                <a:latin typeface="Arial"/>
                <a:cs typeface="Arial"/>
              </a:rPr>
              <a:t>may</a:t>
            </a:r>
            <a:r>
              <a:rPr dirty="0" sz="1100" spc="-20" b="1" i="1">
                <a:latin typeface="Arial"/>
                <a:cs typeface="Arial"/>
              </a:rPr>
              <a:t> </a:t>
            </a:r>
            <a:r>
              <a:rPr dirty="0" sz="1100" spc="-5">
                <a:latin typeface="Arial MT"/>
                <a:cs typeface="Arial MT"/>
              </a:rPr>
              <a:t>improve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endParaRPr sz="1100">
              <a:latin typeface="Arial MT"/>
              <a:cs typeface="Arial MT"/>
            </a:endParaRPr>
          </a:p>
          <a:p>
            <a:pPr marL="27305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Code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doing</a:t>
            </a:r>
            <a:r>
              <a:rPr dirty="0" sz="1100">
                <a:latin typeface="Arial MT"/>
                <a:cs typeface="Arial MT"/>
              </a:rPr>
              <a:t> 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functions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better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24765" marR="492125" indent="-12700">
              <a:lnSpc>
                <a:spcPct val="1026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Performance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>
                <a:latin typeface="Arial MT"/>
                <a:cs typeface="Arial MT"/>
              </a:rPr>
              <a:t> choose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development team’s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favorite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languages.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68908"/>
              <a:ext cx="6121232" cy="30068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33209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review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what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already know.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typical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reducers. Input to the </a:t>
            </a:r>
            <a:r>
              <a:rPr dirty="0" sz="1100" spc="-5">
                <a:latin typeface="Arial MT"/>
                <a:cs typeface="Arial MT"/>
              </a:rPr>
              <a:t>Mappers </a:t>
            </a:r>
            <a:r>
              <a:rPr dirty="0" sz="1100">
                <a:latin typeface="Arial MT"/>
                <a:cs typeface="Arial MT"/>
              </a:rPr>
              <a:t>comes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distributed file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mappers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sent </a:t>
            </a:r>
            <a:r>
              <a:rPr dirty="0" sz="1100" spc="-10">
                <a:latin typeface="Arial MT"/>
                <a:cs typeface="Arial MT"/>
              </a:rPr>
              <a:t>via </a:t>
            </a:r>
            <a:r>
              <a:rPr dirty="0" sz="1100">
                <a:latin typeface="Arial MT"/>
                <a:cs typeface="Arial MT"/>
              </a:rPr>
              <a:t>the framework to the reducers,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their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back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distributed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49924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74665" cy="1210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shows </a:t>
            </a:r>
            <a:r>
              <a:rPr dirty="0" sz="1100">
                <a:latin typeface="Arial MT"/>
                <a:cs typeface="Arial MT"/>
              </a:rPr>
              <a:t>how 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framework uses the streaming feature.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 PipeMap </a:t>
            </a:r>
            <a:r>
              <a:rPr dirty="0" sz="1100">
                <a:latin typeface="Arial MT"/>
                <a:cs typeface="Arial MT"/>
              </a:rPr>
              <a:t>that runs </a:t>
            </a:r>
            <a:r>
              <a:rPr dirty="0" sz="1100" spc="-5">
                <a:latin typeface="Arial MT"/>
                <a:cs typeface="Arial MT"/>
              </a:rPr>
              <a:t>inside </a:t>
            </a:r>
            <a:r>
              <a:rPr dirty="0" sz="1100">
                <a:latin typeface="Arial MT"/>
                <a:cs typeface="Arial MT"/>
              </a:rPr>
              <a:t>a JVM </a:t>
            </a:r>
            <a:r>
              <a:rPr dirty="0" sz="1100" spc="-5">
                <a:latin typeface="Arial MT"/>
                <a:cs typeface="Arial MT"/>
              </a:rPr>
              <a:t>which calls your </a:t>
            </a:r>
            <a:r>
              <a:rPr dirty="0" sz="1100">
                <a:latin typeface="Arial MT"/>
                <a:cs typeface="Arial MT"/>
              </a:rPr>
              <a:t>map program. </a:t>
            </a:r>
            <a:r>
              <a:rPr dirty="0" sz="1100" spc="-5">
                <a:latin typeface="Arial MT"/>
                <a:cs typeface="Arial MT"/>
              </a:rPr>
              <a:t>Similarly, </a:t>
            </a:r>
            <a:r>
              <a:rPr dirty="0" sz="1100">
                <a:latin typeface="Arial MT"/>
                <a:cs typeface="Arial MT"/>
              </a:rPr>
              <a:t> 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 </a:t>
            </a:r>
            <a:r>
              <a:rPr dirty="0" sz="1100" spc="-5">
                <a:latin typeface="Arial MT"/>
                <a:cs typeface="Arial MT"/>
              </a:rPr>
              <a:t>called PipeReduce </a:t>
            </a:r>
            <a:r>
              <a:rPr dirty="0" sz="1100">
                <a:latin typeface="Arial MT"/>
                <a:cs typeface="Arial MT"/>
              </a:rPr>
              <a:t>that runs </a:t>
            </a:r>
            <a:r>
              <a:rPr dirty="0" sz="1100" spc="-5">
                <a:latin typeface="Arial MT"/>
                <a:cs typeface="Arial MT"/>
              </a:rPr>
              <a:t>inside </a:t>
            </a:r>
            <a:r>
              <a:rPr dirty="0" sz="1100">
                <a:latin typeface="Arial MT"/>
                <a:cs typeface="Arial MT"/>
              </a:rPr>
              <a:t>a JVM </a:t>
            </a:r>
            <a:r>
              <a:rPr dirty="0" sz="1100" spc="-5">
                <a:latin typeface="Arial MT"/>
                <a:cs typeface="Arial MT"/>
              </a:rPr>
              <a:t>which calls your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key-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received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through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channels of your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reduce programs.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reference </a:t>
            </a:r>
            <a:r>
              <a:rPr dirty="0" sz="1100">
                <a:latin typeface="Arial MT"/>
                <a:cs typeface="Arial MT"/>
              </a:rPr>
              <a:t>to a </a:t>
            </a:r>
            <a:r>
              <a:rPr dirty="0" sz="1100" spc="-5">
                <a:latin typeface="Arial MT"/>
                <a:cs typeface="Arial MT"/>
              </a:rPr>
              <a:t>“pipe”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names of </a:t>
            </a:r>
            <a:r>
              <a:rPr dirty="0" sz="1100">
                <a:latin typeface="Arial MT"/>
                <a:cs typeface="Arial MT"/>
              </a:rPr>
              <a:t> these 2 </a:t>
            </a:r>
            <a:r>
              <a:rPr dirty="0" sz="1100" spc="-5">
                <a:latin typeface="Arial MT"/>
                <a:cs typeface="Arial MT"/>
              </a:rPr>
              <a:t>classes </a:t>
            </a:r>
            <a:r>
              <a:rPr dirty="0" sz="1100">
                <a:latin typeface="Arial MT"/>
                <a:cs typeface="Arial MT"/>
              </a:rPr>
              <a:t>comes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fact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connecting </a:t>
            </a:r>
            <a:r>
              <a:rPr dirty="0" sz="1100">
                <a:latin typeface="Arial MT"/>
                <a:cs typeface="Arial MT"/>
              </a:rPr>
              <a:t>standard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standard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 process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another.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423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56885" cy="2224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845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Here is </a:t>
            </a:r>
            <a:r>
              <a:rPr dirty="0" sz="1100">
                <a:latin typeface="Arial MT"/>
                <a:cs typeface="Arial MT"/>
              </a:rPr>
              <a:t>a more </a:t>
            </a:r>
            <a:r>
              <a:rPr dirty="0" sz="1100" spc="-5">
                <a:latin typeface="Arial MT"/>
                <a:cs typeface="Arial MT"/>
              </a:rPr>
              <a:t>detailed description </a:t>
            </a:r>
            <a:r>
              <a:rPr dirty="0" sz="1100">
                <a:latin typeface="Arial MT"/>
                <a:cs typeface="Arial MT"/>
              </a:rPr>
              <a:t>of the data flow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job.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PipeMap </a:t>
            </a:r>
            <a:r>
              <a:rPr dirty="0" sz="1100">
                <a:latin typeface="Arial MT"/>
                <a:cs typeface="Arial MT"/>
              </a:rPr>
              <a:t>task processes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your input </a:t>
            </a:r>
            <a:r>
              <a:rPr dirty="0" sz="1100">
                <a:latin typeface="Arial MT"/>
                <a:cs typeface="Arial MT"/>
              </a:rPr>
              <a:t>files/directories and passes them to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script</a:t>
            </a:r>
            <a:r>
              <a:rPr dirty="0" sz="1100">
                <a:latin typeface="Arial MT"/>
                <a:cs typeface="Arial MT"/>
              </a:rPr>
              <a:t> as standard </a:t>
            </a:r>
            <a:r>
              <a:rPr dirty="0" sz="1100" spc="-5">
                <a:latin typeface="Arial MT"/>
                <a:cs typeface="Arial MT"/>
              </a:rPr>
              <a:t>input. Your </a:t>
            </a:r>
            <a:r>
              <a:rPr dirty="0" sz="1100">
                <a:latin typeface="Arial MT"/>
                <a:cs typeface="Arial MT"/>
              </a:rPr>
              <a:t>map function processes </a:t>
            </a:r>
            <a:r>
              <a:rPr dirty="0" sz="1100" spc="-5">
                <a:latin typeface="Arial MT"/>
                <a:cs typeface="Arial MT"/>
              </a:rPr>
              <a:t>key-value pairs </a:t>
            </a:r>
            <a:r>
              <a:rPr dirty="0" sz="1100">
                <a:latin typeface="Arial MT"/>
                <a:cs typeface="Arial MT"/>
              </a:rPr>
              <a:t>one record at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 in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split </a:t>
            </a:r>
            <a:r>
              <a:rPr dirty="0" sz="1100">
                <a:latin typeface="Arial MT"/>
                <a:cs typeface="Arial MT"/>
              </a:rPr>
              <a:t>(just as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normal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job). You </a:t>
            </a:r>
            <a:r>
              <a:rPr dirty="0" sz="1100" spc="-5">
                <a:latin typeface="Arial MT"/>
                <a:cs typeface="Arial MT"/>
              </a:rPr>
              <a:t>write your </a:t>
            </a:r>
            <a:r>
              <a:rPr dirty="0" sz="1100">
                <a:latin typeface="Arial MT"/>
                <a:cs typeface="Arial MT"/>
              </a:rPr>
              <a:t>output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wired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PipeMap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PipeMap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 then processes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 results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function, and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framework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1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mechanism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occurs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5">
                <a:latin typeface="Arial MT"/>
                <a:cs typeface="Arial MT"/>
              </a:rPr>
              <a:t> side.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PipeReduce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sends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intermediate results to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standard </a:t>
            </a:r>
            <a:r>
              <a:rPr dirty="0" sz="1100" spc="-5">
                <a:latin typeface="Arial MT"/>
                <a:cs typeface="Arial MT"/>
              </a:rPr>
              <a:t>out which is wired </a:t>
            </a:r>
            <a:r>
              <a:rPr dirty="0" sz="1100">
                <a:latin typeface="Arial MT"/>
                <a:cs typeface="Arial MT"/>
              </a:rPr>
              <a:t>to the standard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script. After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-5">
                <a:latin typeface="Arial MT"/>
                <a:cs typeface="Arial MT"/>
              </a:rPr>
              <a:t>script </a:t>
            </a:r>
            <a:r>
              <a:rPr dirty="0" sz="1100">
                <a:latin typeface="Arial MT"/>
                <a:cs typeface="Arial MT"/>
              </a:rPr>
              <a:t>processes a record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standard </a:t>
            </a:r>
            <a:r>
              <a:rPr dirty="0" sz="1100" spc="-5">
                <a:latin typeface="Arial MT"/>
                <a:cs typeface="Arial MT"/>
              </a:rPr>
              <a:t>input, it </a:t>
            </a:r>
            <a:r>
              <a:rPr dirty="0" sz="1100">
                <a:latin typeface="Arial MT"/>
                <a:cs typeface="Arial MT"/>
              </a:rPr>
              <a:t>may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 standard output </a:t>
            </a:r>
            <a:r>
              <a:rPr dirty="0" sz="1100" spc="-5">
                <a:latin typeface="Arial MT"/>
                <a:cs typeface="Arial MT"/>
              </a:rPr>
              <a:t>(which is wired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PipeReduce </a:t>
            </a:r>
            <a:r>
              <a:rPr dirty="0" sz="1100">
                <a:latin typeface="Arial MT"/>
                <a:cs typeface="Arial MT"/>
              </a:rPr>
              <a:t>standard </a:t>
            </a:r>
            <a:r>
              <a:rPr dirty="0" sz="1100" spc="-5">
                <a:latin typeface="Arial MT"/>
                <a:cs typeface="Arial MT"/>
              </a:rPr>
              <a:t>input.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PipeReduce </a:t>
            </a:r>
            <a:r>
              <a:rPr dirty="0" sz="1100">
                <a:latin typeface="Arial MT"/>
                <a:cs typeface="Arial MT"/>
              </a:rPr>
              <a:t> program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collect 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write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directory.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67375" cy="13874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streaming </a:t>
            </a:r>
            <a:r>
              <a:rPr dirty="0" sz="1100" spc="-5">
                <a:latin typeface="Arial MT"/>
                <a:cs typeface="Arial MT"/>
              </a:rPr>
              <a:t>invocation above shows </a:t>
            </a:r>
            <a:r>
              <a:rPr dirty="0" sz="1100">
                <a:latin typeface="Arial MT"/>
                <a:cs typeface="Arial MT"/>
              </a:rPr>
              <a:t>how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quickly test 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framework. The </a:t>
            </a:r>
            <a:r>
              <a:rPr dirty="0" sz="1100" spc="-5">
                <a:latin typeface="Arial MT"/>
                <a:cs typeface="Arial MT"/>
              </a:rPr>
              <a:t>script </a:t>
            </a:r>
            <a:r>
              <a:rPr dirty="0" sz="1100">
                <a:latin typeface="Arial MT"/>
                <a:cs typeface="Arial MT"/>
              </a:rPr>
              <a:t>defines some </a:t>
            </a:r>
            <a:r>
              <a:rPr dirty="0" sz="1100" spc="-5">
                <a:latin typeface="Arial MT"/>
                <a:cs typeface="Arial MT"/>
              </a:rPr>
              <a:t>environment variables </a:t>
            </a:r>
            <a:r>
              <a:rPr dirty="0" sz="1100">
                <a:latin typeface="Arial MT"/>
                <a:cs typeface="Arial MT"/>
              </a:rPr>
              <a:t>just to make </a:t>
            </a:r>
            <a:r>
              <a:rPr dirty="0" sz="1100" spc="-5">
                <a:latin typeface="Arial MT"/>
                <a:cs typeface="Arial MT"/>
              </a:rPr>
              <a:t>it easier </a:t>
            </a:r>
            <a:r>
              <a:rPr dirty="0" sz="1100">
                <a:latin typeface="Arial MT"/>
                <a:cs typeface="Arial MT"/>
              </a:rPr>
              <a:t>to read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screen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(i.e.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$THEJARFILE).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example,</a:t>
            </a:r>
            <a:r>
              <a:rPr dirty="0" sz="1100" spc="-10">
                <a:latin typeface="Arial MT"/>
                <a:cs typeface="Arial MT"/>
              </a:rPr>
              <a:t> we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simply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100">
                <a:latin typeface="Arial MT"/>
                <a:cs typeface="Arial MT"/>
              </a:rPr>
              <a:t>/bin/cat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/etc/passwd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(also </a:t>
            </a:r>
            <a:r>
              <a:rPr dirty="0" sz="1100">
                <a:latin typeface="Arial MT"/>
                <a:cs typeface="Arial MT"/>
              </a:rPr>
              <a:t>the</a:t>
            </a:r>
            <a:endParaRPr sz="1100">
              <a:latin typeface="Arial MT"/>
              <a:cs typeface="Arial MT"/>
            </a:endParaRPr>
          </a:p>
          <a:p>
            <a:pPr marL="12700" marR="16256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/bin/cat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command).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is being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"./streamOut0"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directory.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Think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endParaRPr sz="1100">
              <a:latin typeface="Arial MT"/>
              <a:cs typeface="Arial MT"/>
            </a:endParaRPr>
          </a:p>
          <a:p>
            <a:pPr marL="12700" marR="15240">
              <a:lnSpc>
                <a:spcPct val="1000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/bin/cat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analog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identity</a:t>
            </a:r>
            <a:r>
              <a:rPr dirty="0" sz="1100">
                <a:latin typeface="Arial MT"/>
                <a:cs typeface="Arial MT"/>
              </a:rPr>
              <a:t> mapper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identity</a:t>
            </a:r>
            <a:r>
              <a:rPr dirty="0" sz="1100">
                <a:latin typeface="Arial MT"/>
                <a:cs typeface="Arial MT"/>
              </a:rPr>
              <a:t> reducer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performs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transformations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559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45785" cy="2062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how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framework passes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 through 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 streaming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launched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previous slide.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PipeMap </a:t>
            </a:r>
            <a:r>
              <a:rPr dirty="0" sz="1100">
                <a:latin typeface="Arial MT"/>
                <a:cs typeface="Arial MT"/>
              </a:rPr>
              <a:t>reads the /etc/passwd </a:t>
            </a:r>
            <a:r>
              <a:rPr dirty="0" sz="1100" spc="-5">
                <a:latin typeface="Arial MT"/>
                <a:cs typeface="Arial MT"/>
              </a:rPr>
              <a:t>file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local file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 </a:t>
            </a:r>
            <a:r>
              <a:rPr dirty="0" sz="1100">
                <a:latin typeface="Arial MT"/>
                <a:cs typeface="Arial MT"/>
              </a:rPr>
              <a:t>and passes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to the /bin/cat command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doesn't do any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transformation </a:t>
            </a:r>
            <a:r>
              <a:rPr dirty="0" sz="1100">
                <a:latin typeface="Arial MT"/>
                <a:cs typeface="Arial MT"/>
              </a:rPr>
              <a:t>of the data.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simply </a:t>
            </a:r>
            <a:r>
              <a:rPr dirty="0" sz="1100">
                <a:latin typeface="Arial MT"/>
                <a:cs typeface="Arial MT"/>
              </a:rPr>
              <a:t>outputs </a:t>
            </a:r>
            <a:r>
              <a:rPr dirty="0" sz="1100" spc="-5">
                <a:latin typeface="Arial MT"/>
                <a:cs typeface="Arial MT"/>
              </a:rPr>
              <a:t>what it </a:t>
            </a:r>
            <a:r>
              <a:rPr dirty="0" sz="1100">
                <a:latin typeface="Arial MT"/>
                <a:cs typeface="Arial MT"/>
              </a:rPr>
              <a:t>gets as </a:t>
            </a:r>
            <a:r>
              <a:rPr dirty="0" sz="1100" spc="-5">
                <a:latin typeface="Arial MT"/>
                <a:cs typeface="Arial MT"/>
              </a:rPr>
              <a:t>input. </a:t>
            </a:r>
            <a:r>
              <a:rPr dirty="0" sz="1100">
                <a:latin typeface="Arial MT"/>
                <a:cs typeface="Arial MT"/>
              </a:rPr>
              <a:t>The framework then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performs the same shuffle and sort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 mapper output </a:t>
            </a:r>
            <a:r>
              <a:rPr dirty="0" sz="1100" spc="-5">
                <a:latin typeface="Arial MT"/>
                <a:cs typeface="Arial MT"/>
              </a:rPr>
              <a:t>which is </a:t>
            </a:r>
            <a:r>
              <a:rPr dirty="0" sz="1100">
                <a:latin typeface="Arial MT"/>
                <a:cs typeface="Arial MT"/>
              </a:rPr>
              <a:t>sent to the PipeReduce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JVM.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PipeReduce </a:t>
            </a:r>
            <a:r>
              <a:rPr dirty="0" sz="1100">
                <a:latin typeface="Arial MT"/>
                <a:cs typeface="Arial MT"/>
              </a:rPr>
              <a:t>passes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intermediate results </a:t>
            </a:r>
            <a:r>
              <a:rPr dirty="0" sz="1100">
                <a:latin typeface="Arial MT"/>
                <a:cs typeface="Arial MT"/>
              </a:rPr>
              <a:t>to the /bin/cat command </a:t>
            </a:r>
            <a:r>
              <a:rPr dirty="0" sz="1100" spc="-5">
                <a:latin typeface="Arial MT"/>
                <a:cs typeface="Arial MT"/>
              </a:rPr>
              <a:t>which also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doesn't perform any </a:t>
            </a:r>
            <a:r>
              <a:rPr dirty="0" sz="1100" spc="-5">
                <a:latin typeface="Arial MT"/>
                <a:cs typeface="Arial MT"/>
              </a:rPr>
              <a:t>transformations</a:t>
            </a:r>
            <a:r>
              <a:rPr dirty="0" sz="1100">
                <a:latin typeface="Arial MT"/>
                <a:cs typeface="Arial MT"/>
              </a:rPr>
              <a:t> or reductions and </a:t>
            </a:r>
            <a:r>
              <a:rPr dirty="0" sz="1100" spc="-5">
                <a:latin typeface="Arial MT"/>
                <a:cs typeface="Arial MT"/>
              </a:rPr>
              <a:t>simply </a:t>
            </a:r>
            <a:r>
              <a:rPr dirty="0" sz="1100">
                <a:latin typeface="Arial MT"/>
                <a:cs typeface="Arial MT"/>
              </a:rPr>
              <a:t>outputs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specified output </a:t>
            </a:r>
            <a:r>
              <a:rPr dirty="0" sz="1100" spc="-5">
                <a:latin typeface="Arial MT"/>
                <a:cs typeface="Arial MT"/>
              </a:rPr>
              <a:t>directory.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results in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 directory are </a:t>
            </a:r>
            <a:r>
              <a:rPr dirty="0" sz="1100" spc="-5">
                <a:latin typeface="Arial MT"/>
                <a:cs typeface="Arial MT"/>
              </a:rPr>
              <a:t>identical </a:t>
            </a:r>
            <a:r>
              <a:rPr dirty="0" sz="1100">
                <a:latin typeface="Arial MT"/>
                <a:cs typeface="Arial MT"/>
              </a:rPr>
              <a:t>to "standard"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contains: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_SUCCESS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_</a:t>
            </a:r>
            <a:r>
              <a:rPr dirty="0" sz="1100" spc="-10">
                <a:latin typeface="Arial MT"/>
                <a:cs typeface="Arial MT"/>
              </a:rPr>
              <a:t>l</a:t>
            </a:r>
            <a:r>
              <a:rPr dirty="0" sz="110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g</a:t>
            </a:r>
            <a:r>
              <a:rPr dirty="0" sz="1100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</a:t>
            </a:r>
            <a:r>
              <a:rPr dirty="0" sz="1100" spc="-10">
                <a:latin typeface="Arial MT"/>
                <a:cs typeface="Arial MT"/>
              </a:rPr>
              <a:t>i</a:t>
            </a:r>
            <a:r>
              <a:rPr dirty="0" sz="1100">
                <a:latin typeface="Arial MT"/>
                <a:cs typeface="Arial MT"/>
              </a:rPr>
              <a:t>rectory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Font typeface="Symbol"/>
              <a:buChar char="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p</a:t>
            </a:r>
            <a:r>
              <a:rPr dirty="0" sz="1100" spc="-5">
                <a:latin typeface="Arial MT"/>
                <a:cs typeface="Arial MT"/>
              </a:rPr>
              <a:t>a</a:t>
            </a:r>
            <a:r>
              <a:rPr dirty="0" sz="1100">
                <a:latin typeface="Arial MT"/>
                <a:cs typeface="Arial MT"/>
              </a:rPr>
              <a:t>r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>
                <a:latin typeface="Arial MT"/>
                <a:cs typeface="Arial MT"/>
              </a:rPr>
              <a:t>-</a:t>
            </a:r>
            <a:r>
              <a:rPr dirty="0" sz="1100" spc="-15">
                <a:latin typeface="Arial MT"/>
                <a:cs typeface="Arial MT"/>
              </a:rPr>
              <a:t>xxxx</a:t>
            </a:r>
            <a:r>
              <a:rPr dirty="0" sz="1100">
                <a:latin typeface="Arial MT"/>
                <a:cs typeface="Arial MT"/>
              </a:rPr>
              <a:t>x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f</a:t>
            </a:r>
            <a:r>
              <a:rPr dirty="0" sz="1100" spc="-10">
                <a:latin typeface="Arial MT"/>
                <a:cs typeface="Arial MT"/>
              </a:rPr>
              <a:t>il</a:t>
            </a:r>
            <a:r>
              <a:rPr dirty="0" sz="1100">
                <a:latin typeface="Arial MT"/>
                <a:cs typeface="Arial MT"/>
              </a:rPr>
              <a:t>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548" y="839597"/>
            <a:ext cx="7204709" cy="9225915"/>
            <a:chOff x="574548" y="839597"/>
            <a:chExt cx="7204709" cy="9225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4" y="1115568"/>
              <a:ext cx="6128004" cy="31211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1406" y="846455"/>
              <a:ext cx="7191375" cy="9211945"/>
            </a:xfrm>
            <a:custGeom>
              <a:avLst/>
              <a:gdLst/>
              <a:ahLst/>
              <a:cxnLst/>
              <a:rect l="l" t="t" r="r" b="b"/>
              <a:pathLst>
                <a:path w="7191375" h="9211945">
                  <a:moveTo>
                    <a:pt x="7190994" y="0"/>
                  </a:moveTo>
                  <a:lnTo>
                    <a:pt x="0" y="0"/>
                  </a:lnTo>
                  <a:lnTo>
                    <a:pt x="0" y="9211942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7085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slide above </a:t>
            </a:r>
            <a:r>
              <a:rPr dirty="0" sz="1100">
                <a:latin typeface="Arial MT"/>
                <a:cs typeface="Arial MT"/>
              </a:rPr>
              <a:t>depicts the </a:t>
            </a:r>
            <a:r>
              <a:rPr dirty="0" sz="1100" spc="-5">
                <a:latin typeface="Arial MT"/>
                <a:cs typeface="Arial MT"/>
              </a:rPr>
              <a:t>input file </a:t>
            </a:r>
            <a:r>
              <a:rPr dirty="0" sz="1100">
                <a:latin typeface="Arial MT"/>
                <a:cs typeface="Arial MT"/>
              </a:rPr>
              <a:t>contents </a:t>
            </a:r>
            <a:r>
              <a:rPr dirty="0" sz="1100" spc="-5">
                <a:latin typeface="Arial MT"/>
                <a:cs typeface="Arial MT"/>
              </a:rPr>
              <a:t>(local </a:t>
            </a:r>
            <a:r>
              <a:rPr dirty="0" sz="1100">
                <a:latin typeface="Arial MT"/>
                <a:cs typeface="Arial MT"/>
              </a:rPr>
              <a:t>/etc/passwd file) as </a:t>
            </a:r>
            <a:r>
              <a:rPr dirty="0" sz="1100" spc="-10">
                <a:latin typeface="Arial MT"/>
                <a:cs typeface="Arial MT"/>
              </a:rPr>
              <a:t>well </a:t>
            </a:r>
            <a:r>
              <a:rPr dirty="0" sz="1100">
                <a:latin typeface="Arial MT"/>
                <a:cs typeface="Arial MT"/>
              </a:rPr>
              <a:t>as the output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>
                <a:latin typeface="Arial MT"/>
                <a:cs typeface="Arial MT"/>
              </a:rPr>
              <a:t> from the streaming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job.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while </a:t>
            </a:r>
            <a:r>
              <a:rPr dirty="0" sz="1100">
                <a:latin typeface="Arial MT"/>
                <a:cs typeface="Arial MT"/>
              </a:rPr>
              <a:t>the contents of both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is identical, </a:t>
            </a:r>
            <a:r>
              <a:rPr dirty="0" sz="1100">
                <a:latin typeface="Arial MT"/>
                <a:cs typeface="Arial MT"/>
              </a:rPr>
              <a:t>the order of the output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changed – more </a:t>
            </a:r>
            <a:r>
              <a:rPr dirty="0" sz="1100" spc="-5">
                <a:latin typeface="Arial MT"/>
                <a:cs typeface="Arial MT"/>
              </a:rPr>
              <a:t>specifically </a:t>
            </a:r>
            <a:r>
              <a:rPr dirty="0" sz="1100">
                <a:latin typeface="Arial MT"/>
                <a:cs typeface="Arial MT"/>
              </a:rPr>
              <a:t>– sorted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based on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 </a:t>
            </a:r>
            <a:r>
              <a:rPr dirty="0" sz="1100" spc="-5">
                <a:latin typeface="Arial MT"/>
                <a:cs typeface="Arial MT"/>
              </a:rPr>
              <a:t>string in </a:t>
            </a:r>
            <a:r>
              <a:rPr dirty="0" sz="1100">
                <a:latin typeface="Arial MT"/>
                <a:cs typeface="Arial MT"/>
              </a:rPr>
              <a:t>each record of the file.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note the name of the output </a:t>
            </a:r>
            <a:r>
              <a:rPr dirty="0" sz="1100" spc="-5">
                <a:latin typeface="Arial MT"/>
                <a:cs typeface="Arial MT"/>
              </a:rPr>
              <a:t>file is </a:t>
            </a:r>
            <a:r>
              <a:rPr dirty="0" sz="1100">
                <a:latin typeface="Arial MT"/>
                <a:cs typeface="Arial MT"/>
              </a:rPr>
              <a:t> part-00000.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indicates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uses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package.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19583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265"/>
            <a:ext cx="5628005" cy="3677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2766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The results of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MapReduce job </a:t>
            </a:r>
            <a:r>
              <a:rPr dirty="0" sz="1700" spc="-10">
                <a:latin typeface="Calibri"/>
                <a:cs typeface="Calibri"/>
              </a:rPr>
              <a:t>are </a:t>
            </a:r>
            <a:r>
              <a:rPr dirty="0" sz="1700" spc="-5">
                <a:latin typeface="Calibri"/>
                <a:cs typeface="Calibri"/>
              </a:rPr>
              <a:t>written to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directory </a:t>
            </a:r>
            <a:r>
              <a:rPr dirty="0" sz="1700">
                <a:latin typeface="Calibri"/>
                <a:cs typeface="Calibri"/>
              </a:rPr>
              <a:t> specified </a:t>
            </a:r>
            <a:r>
              <a:rPr dirty="0" sz="1700" spc="-5">
                <a:latin typeface="Calibri"/>
                <a:cs typeface="Calibri"/>
              </a:rPr>
              <a:t>by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35">
                <a:latin typeface="Calibri"/>
                <a:cs typeface="Calibri"/>
              </a:rPr>
              <a:t>user. </a:t>
            </a:r>
            <a:r>
              <a:rPr dirty="0" sz="1700" spc="-5">
                <a:latin typeface="Calibri"/>
                <a:cs typeface="Calibri"/>
              </a:rPr>
              <a:t>The contents of </a:t>
            </a:r>
            <a:r>
              <a:rPr dirty="0" sz="1700">
                <a:latin typeface="Calibri"/>
                <a:cs typeface="Calibri"/>
              </a:rPr>
              <a:t>this directory </a:t>
            </a:r>
            <a:r>
              <a:rPr dirty="0" sz="1700" spc="-5">
                <a:latin typeface="Calibri"/>
                <a:cs typeface="Calibri"/>
              </a:rPr>
              <a:t>are </a:t>
            </a:r>
            <a:r>
              <a:rPr dirty="0" sz="1700">
                <a:latin typeface="Calibri"/>
                <a:cs typeface="Calibri"/>
              </a:rPr>
              <a:t> identified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here.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 empty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named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_SUCCESS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created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indicate </a:t>
            </a:r>
            <a:r>
              <a:rPr dirty="0" sz="1700" spc="-5">
                <a:latin typeface="Calibri"/>
                <a:cs typeface="Calibri"/>
              </a:rPr>
              <a:t>that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job completed successfully </a:t>
            </a:r>
            <a:r>
              <a:rPr dirty="0" sz="1700">
                <a:latin typeface="Calibri"/>
                <a:cs typeface="Calibri"/>
              </a:rPr>
              <a:t>(though </a:t>
            </a:r>
            <a:r>
              <a:rPr dirty="0" sz="1700" spc="-5">
                <a:latin typeface="Calibri"/>
                <a:cs typeface="Calibri"/>
              </a:rPr>
              <a:t>not </a:t>
            </a:r>
            <a:r>
              <a:rPr dirty="0" sz="1700">
                <a:latin typeface="Calibri"/>
                <a:cs typeface="Calibri"/>
              </a:rPr>
              <a:t> necessarily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without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errors).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5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history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5">
                <a:latin typeface="Calibri"/>
                <a:cs typeface="Calibri"/>
              </a:rPr>
              <a:t> job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-5">
                <a:latin typeface="Calibri"/>
                <a:cs typeface="Calibri"/>
              </a:rPr>
              <a:t>captured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5">
                <a:latin typeface="Calibri"/>
                <a:cs typeface="Calibri"/>
              </a:rPr>
              <a:t> _logs/history*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output </a:t>
            </a:r>
            <a:r>
              <a:rPr dirty="0" sz="1700" spc="-5">
                <a:latin typeface="Calibri"/>
                <a:cs typeface="Calibri"/>
              </a:rPr>
              <a:t>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reduce() method </a:t>
            </a:r>
            <a:r>
              <a:rPr dirty="0" sz="1700">
                <a:latin typeface="Calibri"/>
                <a:cs typeface="Calibri"/>
              </a:rPr>
              <a:t>itself is </a:t>
            </a:r>
            <a:r>
              <a:rPr dirty="0" sz="1700" spc="-5">
                <a:latin typeface="Calibri"/>
                <a:cs typeface="Calibri"/>
              </a:rPr>
              <a:t>captured </a:t>
            </a:r>
            <a:r>
              <a:rPr dirty="0" sz="1700">
                <a:latin typeface="Calibri"/>
                <a:cs typeface="Calibri"/>
              </a:rPr>
              <a:t>in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individual files (named </a:t>
            </a:r>
            <a:r>
              <a:rPr dirty="0" sz="1700">
                <a:latin typeface="Calibri"/>
                <a:cs typeface="Calibri"/>
              </a:rPr>
              <a:t>part-r-00000 part-r-00001), one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each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reducer.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By</a:t>
            </a:r>
            <a:r>
              <a:rPr dirty="0" sz="1700" spc="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keeping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files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distinct</a:t>
            </a:r>
            <a:r>
              <a:rPr dirty="0" sz="1700" spc="-15">
                <a:latin typeface="Calibri"/>
                <a:cs typeface="Calibri"/>
              </a:rPr>
              <a:t> for</a:t>
            </a:r>
            <a:r>
              <a:rPr dirty="0" sz="1700" spc="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each</a:t>
            </a:r>
            <a:r>
              <a:rPr dirty="0" sz="1700" spc="2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reducer,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there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no need </a:t>
            </a:r>
            <a:r>
              <a:rPr dirty="0" sz="1700" spc="-5">
                <a:latin typeface="Calibri"/>
                <a:cs typeface="Calibri"/>
              </a:rPr>
              <a:t>to account </a:t>
            </a:r>
            <a:r>
              <a:rPr dirty="0" sz="1700" spc="-15">
                <a:latin typeface="Calibri"/>
                <a:cs typeface="Calibri"/>
              </a:rPr>
              <a:t>for concurrency. </a:t>
            </a:r>
            <a:r>
              <a:rPr dirty="0" sz="1700" spc="-5">
                <a:latin typeface="Calibri"/>
                <a:cs typeface="Calibri"/>
              </a:rPr>
              <a:t>Note that </a:t>
            </a:r>
            <a:r>
              <a:rPr dirty="0" sz="1700">
                <a:latin typeface="Calibri"/>
                <a:cs typeface="Calibri"/>
              </a:rPr>
              <a:t>if </a:t>
            </a:r>
            <a:r>
              <a:rPr dirty="0" sz="1700" spc="-10">
                <a:latin typeface="Calibri"/>
                <a:cs typeface="Calibri"/>
              </a:rPr>
              <a:t>you </a:t>
            </a:r>
            <a:r>
              <a:rPr dirty="0" sz="1700">
                <a:latin typeface="Calibri"/>
                <a:cs typeface="Calibri"/>
              </a:rPr>
              <a:t>run a </a:t>
            </a:r>
            <a:r>
              <a:rPr dirty="0" sz="1700" spc="5">
                <a:latin typeface="Calibri"/>
                <a:cs typeface="Calibri"/>
              </a:rPr>
              <a:t>map-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only job,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names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your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files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will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be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different, </a:t>
            </a:r>
            <a:r>
              <a:rPr dirty="0" sz="1700" spc="-5">
                <a:latin typeface="Calibri"/>
                <a:cs typeface="Calibri"/>
              </a:rPr>
              <a:t> starting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with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part-m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instead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20">
                <a:latin typeface="Calibri"/>
                <a:cs typeface="Calibri"/>
              </a:rPr>
              <a:t>part-r,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shown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here.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27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13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14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3585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9574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section,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contract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601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3689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data flow through the mapper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job.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continue </a:t>
            </a:r>
            <a:r>
              <a:rPr dirty="0" sz="1100">
                <a:latin typeface="Arial MT"/>
                <a:cs typeface="Arial MT"/>
              </a:rPr>
              <a:t>to get records (key-value </a:t>
            </a:r>
            <a:r>
              <a:rPr dirty="0" sz="1100" spc="-5">
                <a:latin typeface="Arial MT"/>
                <a:cs typeface="Arial MT"/>
              </a:rPr>
              <a:t>pairs) </a:t>
            </a:r>
            <a:r>
              <a:rPr dirty="0" sz="1100">
                <a:latin typeface="Arial MT"/>
                <a:cs typeface="Arial MT"/>
              </a:rPr>
              <a:t>on the standard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stream </a:t>
            </a:r>
            <a:r>
              <a:rPr dirty="0" sz="1100" spc="-5">
                <a:latin typeface="Arial MT"/>
                <a:cs typeface="Arial MT"/>
              </a:rPr>
              <a:t>until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OS </a:t>
            </a:r>
            <a:r>
              <a:rPr dirty="0" sz="1100" spc="-5">
                <a:latin typeface="Arial MT"/>
                <a:cs typeface="Arial MT"/>
              </a:rPr>
              <a:t>closes</a:t>
            </a:r>
            <a:r>
              <a:rPr dirty="0" sz="1100">
                <a:latin typeface="Arial MT"/>
                <a:cs typeface="Arial MT"/>
              </a:rPr>
              <a:t> the stream </a:t>
            </a:r>
            <a:r>
              <a:rPr dirty="0" sz="1100" spc="-5">
                <a:latin typeface="Arial MT"/>
                <a:cs typeface="Arial MT"/>
              </a:rPr>
              <a:t>(end-of-file). Your </a:t>
            </a:r>
            <a:r>
              <a:rPr dirty="0" sz="1100">
                <a:latin typeface="Arial MT"/>
                <a:cs typeface="Arial MT"/>
              </a:rPr>
              <a:t>mapper code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generate </a:t>
            </a:r>
            <a:r>
              <a:rPr dirty="0" sz="1100" spc="-5">
                <a:latin typeface="Arial MT"/>
                <a:cs typeface="Arial MT"/>
              </a:rPr>
              <a:t>key-value pairs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emit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them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format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(key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\t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\n).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139"/>
            <a:ext cx="5503545" cy="104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there are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mappers (e.g. </a:t>
            </a:r>
            <a:r>
              <a:rPr dirty="0" sz="1100" spc="-5">
                <a:latin typeface="Arial MT"/>
                <a:cs typeface="Arial MT"/>
              </a:rPr>
              <a:t>multiple input splits), </a:t>
            </a:r>
            <a:r>
              <a:rPr dirty="0" sz="1100">
                <a:latin typeface="Arial MT"/>
                <a:cs typeface="Arial MT"/>
              </a:rPr>
              <a:t>then the </a:t>
            </a:r>
            <a:r>
              <a:rPr dirty="0" sz="1100" spc="-5">
                <a:latin typeface="Arial MT"/>
                <a:cs typeface="Arial MT"/>
              </a:rPr>
              <a:t>intermediate results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hashed based on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partitioned. Your </a:t>
            </a:r>
            <a:r>
              <a:rPr dirty="0" sz="1100">
                <a:latin typeface="Arial MT"/>
                <a:cs typeface="Arial MT"/>
              </a:rPr>
              <a:t>reduce program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received </a:t>
            </a:r>
            <a:r>
              <a:rPr dirty="0" sz="1100">
                <a:latin typeface="Arial MT"/>
                <a:cs typeface="Arial MT"/>
              </a:rPr>
              <a:t>keys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order </a:t>
            </a:r>
            <a:r>
              <a:rPr dirty="0" sz="1100" spc="-5">
                <a:latin typeface="Arial MT"/>
                <a:cs typeface="Arial MT"/>
              </a:rPr>
              <a:t>along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their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5">
                <a:latin typeface="Arial MT"/>
                <a:cs typeface="Arial MT"/>
              </a:rPr>
              <a:t>values,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at a </a:t>
            </a:r>
            <a:r>
              <a:rPr dirty="0" sz="1100" spc="-5">
                <a:latin typeface="Arial MT"/>
                <a:cs typeface="Arial MT"/>
              </a:rPr>
              <a:t>time.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different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model than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 </a:t>
            </a:r>
            <a:r>
              <a:rPr dirty="0" sz="1100" spc="-5">
                <a:latin typeface="Arial MT"/>
                <a:cs typeface="Arial MT"/>
              </a:rPr>
              <a:t>Java </a:t>
            </a:r>
            <a:r>
              <a:rPr dirty="0" sz="1100">
                <a:latin typeface="Arial MT"/>
                <a:cs typeface="Arial MT"/>
              </a:rPr>
              <a:t>reducer paradigm </a:t>
            </a:r>
            <a:r>
              <a:rPr dirty="0" sz="1100" spc="-5">
                <a:latin typeface="Arial MT"/>
                <a:cs typeface="Arial MT"/>
              </a:rPr>
              <a:t>in which </a:t>
            </a:r>
            <a:r>
              <a:rPr dirty="0" sz="1100">
                <a:latin typeface="Arial MT"/>
                <a:cs typeface="Arial MT"/>
              </a:rPr>
              <a:t>the reducer method </a:t>
            </a:r>
            <a:r>
              <a:rPr dirty="0" sz="1100" spc="-5">
                <a:latin typeface="Arial MT"/>
                <a:cs typeface="Arial MT"/>
              </a:rPr>
              <a:t>is called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5">
                <a:latin typeface="Arial MT"/>
                <a:cs typeface="Arial MT"/>
              </a:rPr>
              <a:t>list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>
                <a:latin typeface="Arial MT"/>
                <a:cs typeface="Arial MT"/>
              </a:rPr>
              <a:t>at once.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reducer code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need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account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checking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283452" cy="30599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19115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You can configure the </a:t>
            </a:r>
            <a:r>
              <a:rPr dirty="0" sz="1100" spc="-5">
                <a:latin typeface="Arial MT"/>
                <a:cs typeface="Arial MT"/>
              </a:rPr>
              <a:t>key-value </a:t>
            </a:r>
            <a:r>
              <a:rPr dirty="0" sz="1100">
                <a:latin typeface="Arial MT"/>
                <a:cs typeface="Arial MT"/>
              </a:rPr>
              <a:t>separator (default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\t)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key.value.separator.in.input.line </a:t>
            </a:r>
            <a:r>
              <a:rPr dirty="0" sz="1100">
                <a:latin typeface="Arial MT"/>
                <a:cs typeface="Arial MT"/>
              </a:rPr>
              <a:t>parameter. Configure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 field separator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stream.map.input.field.separator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stream.map.output.field.separator </a:t>
            </a:r>
            <a:r>
              <a:rPr dirty="0" sz="1100">
                <a:latin typeface="Arial MT"/>
                <a:cs typeface="Arial MT"/>
              </a:rPr>
              <a:t> parameters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(default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white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space).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Last,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key-value separator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mapred.texoutputformat.separator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(default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\t).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28002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shows </a:t>
            </a:r>
            <a:r>
              <a:rPr dirty="0" sz="1100">
                <a:latin typeface="Arial MT"/>
                <a:cs typeface="Arial MT"/>
              </a:rPr>
              <a:t>how a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mapper function processes data. It </a:t>
            </a:r>
            <a:r>
              <a:rPr dirty="0" sz="1100" spc="-5">
                <a:latin typeface="Arial MT"/>
                <a:cs typeface="Arial MT"/>
              </a:rPr>
              <a:t>loops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reading</a:t>
            </a:r>
            <a:r>
              <a:rPr dirty="0" sz="1100">
                <a:latin typeface="Arial MT"/>
                <a:cs typeface="Arial MT"/>
              </a:rPr>
              <a:t> standard </a:t>
            </a:r>
            <a:r>
              <a:rPr dirty="0" sz="1100" spc="-5">
                <a:latin typeface="Arial MT"/>
                <a:cs typeface="Arial MT"/>
              </a:rPr>
              <a:t>input, cleans </a:t>
            </a:r>
            <a:r>
              <a:rPr dirty="0" sz="1100">
                <a:latin typeface="Arial MT"/>
                <a:cs typeface="Arial MT"/>
              </a:rPr>
              <a:t>up the </a:t>
            </a:r>
            <a:r>
              <a:rPr dirty="0" sz="1100" spc="-5">
                <a:latin typeface="Arial MT"/>
                <a:cs typeface="Arial MT"/>
              </a:rPr>
              <a:t>line, extracts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value, </a:t>
            </a:r>
            <a:r>
              <a:rPr dirty="0" sz="1100">
                <a:latin typeface="Arial MT"/>
                <a:cs typeface="Arial MT"/>
              </a:rPr>
              <a:t>performs any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operations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 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program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logic,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writes</a:t>
            </a:r>
            <a:r>
              <a:rPr dirty="0" sz="1100" spc="5">
                <a:latin typeface="Arial MT"/>
                <a:cs typeface="Arial MT"/>
              </a:rPr>
              <a:t> 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(separated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\t)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02275" cy="1379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This Perl </a:t>
            </a:r>
            <a:r>
              <a:rPr dirty="0" sz="1100">
                <a:latin typeface="Arial MT"/>
                <a:cs typeface="Arial MT"/>
              </a:rPr>
              <a:t>code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sort </a:t>
            </a:r>
            <a:r>
              <a:rPr dirty="0" sz="1100" spc="-5">
                <a:latin typeface="Arial MT"/>
                <a:cs typeface="Arial MT"/>
              </a:rPr>
              <a:t>of "identity" mapper in </a:t>
            </a:r>
            <a:r>
              <a:rPr dirty="0" sz="1100">
                <a:latin typeface="Arial MT"/>
                <a:cs typeface="Arial MT"/>
              </a:rPr>
              <a:t>the sense </a:t>
            </a:r>
            <a:r>
              <a:rPr dirty="0" sz="1100" spc="-5">
                <a:latin typeface="Arial MT"/>
                <a:cs typeface="Arial MT"/>
              </a:rPr>
              <a:t>that it doesn’t </a:t>
            </a:r>
            <a:r>
              <a:rPr dirty="0" sz="1100">
                <a:latin typeface="Arial MT"/>
                <a:cs typeface="Arial MT"/>
              </a:rPr>
              <a:t>perform </a:t>
            </a:r>
            <a:r>
              <a:rPr dirty="0" sz="1100" spc="-5">
                <a:latin typeface="Arial MT"/>
                <a:cs typeface="Arial MT"/>
              </a:rPr>
              <a:t>any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transformations </a:t>
            </a:r>
            <a:r>
              <a:rPr dirty="0" sz="1100">
                <a:latin typeface="Arial MT"/>
                <a:cs typeface="Arial MT"/>
              </a:rPr>
              <a:t>or filtering of 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data. It </a:t>
            </a:r>
            <a:r>
              <a:rPr dirty="0" sz="1100" spc="-5">
                <a:latin typeface="Arial MT"/>
                <a:cs typeface="Arial MT"/>
              </a:rPr>
              <a:t>loops </a:t>
            </a:r>
            <a:r>
              <a:rPr dirty="0" sz="1100">
                <a:latin typeface="Arial MT"/>
                <a:cs typeface="Arial MT"/>
              </a:rPr>
              <a:t>through standard </a:t>
            </a:r>
            <a:r>
              <a:rPr dirty="0" sz="1100" spc="-5">
                <a:latin typeface="Arial MT"/>
                <a:cs typeface="Arial MT"/>
              </a:rPr>
              <a:t>input until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operating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system closes </a:t>
            </a:r>
            <a:r>
              <a:rPr dirty="0" sz="1100">
                <a:latin typeface="Arial MT"/>
                <a:cs typeface="Arial MT"/>
              </a:rPr>
              <a:t>the stream (end of file). For each record,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removes the </a:t>
            </a:r>
            <a:r>
              <a:rPr dirty="0" sz="1100" spc="-5">
                <a:latin typeface="Arial MT"/>
                <a:cs typeface="Arial MT"/>
              </a:rPr>
              <a:t>last </a:t>
            </a:r>
            <a:r>
              <a:rPr dirty="0" sz="1100">
                <a:latin typeface="Arial MT"/>
                <a:cs typeface="Arial MT"/>
              </a:rPr>
              <a:t> character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(\n),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(split</a:t>
            </a:r>
            <a:r>
              <a:rPr dirty="0" sz="1100">
                <a:latin typeface="Arial MT"/>
                <a:cs typeface="Arial MT"/>
              </a:rPr>
              <a:t> on</a:t>
            </a:r>
            <a:endParaRPr sz="1100">
              <a:latin typeface="Arial MT"/>
              <a:cs typeface="Arial MT"/>
            </a:endParaRPr>
          </a:p>
          <a:p>
            <a:pPr marL="12700" marR="635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\t). It then just prints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"key:" </a:t>
            </a:r>
            <a:r>
              <a:rPr dirty="0" sz="1100" spc="-5">
                <a:latin typeface="Arial MT"/>
                <a:cs typeface="Arial MT"/>
              </a:rPr>
              <a:t>followed </a:t>
            </a:r>
            <a:r>
              <a:rPr dirty="0" sz="1100">
                <a:latin typeface="Arial MT"/>
                <a:cs typeface="Arial MT"/>
              </a:rPr>
              <a:t>by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"value:" followed </a:t>
            </a:r>
            <a:r>
              <a:rPr dirty="0" sz="1100">
                <a:latin typeface="Arial MT"/>
                <a:cs typeface="Arial MT"/>
              </a:rPr>
              <a:t>by the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>
                <a:latin typeface="Arial MT"/>
                <a:cs typeface="Arial MT"/>
              </a:rPr>
              <a:t> strings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separated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character,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key-value pair is </a:t>
            </a:r>
            <a:r>
              <a:rPr dirty="0" sz="1100">
                <a:latin typeface="Arial MT"/>
                <a:cs typeface="Arial MT"/>
              </a:rPr>
              <a:t>terminated by 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newline </a:t>
            </a:r>
            <a:r>
              <a:rPr dirty="0" sz="1100">
                <a:latin typeface="Arial MT"/>
                <a:cs typeface="Arial MT"/>
              </a:rPr>
              <a:t>character. This constitutes the </a:t>
            </a:r>
            <a:r>
              <a:rPr dirty="0" sz="1100" spc="-5">
                <a:latin typeface="Arial MT"/>
                <a:cs typeface="Arial MT"/>
              </a:rPr>
              <a:t>intermediate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5340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Let’s discuss how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MapReduce streaming reducer </a:t>
            </a:r>
            <a:r>
              <a:rPr dirty="0" sz="1100">
                <a:latin typeface="Arial MT"/>
                <a:cs typeface="Arial MT"/>
              </a:rPr>
              <a:t>function </a:t>
            </a:r>
            <a:r>
              <a:rPr dirty="0" sz="1100" spc="-5">
                <a:latin typeface="Arial MT"/>
                <a:cs typeface="Arial MT"/>
              </a:rPr>
              <a:t>processes data. </a:t>
            </a:r>
            <a:r>
              <a:rPr dirty="0" sz="1100">
                <a:latin typeface="Arial MT"/>
                <a:cs typeface="Arial MT"/>
              </a:rPr>
              <a:t>It </a:t>
            </a:r>
            <a:r>
              <a:rPr dirty="0" sz="1100" spc="-5">
                <a:latin typeface="Arial MT"/>
                <a:cs typeface="Arial MT"/>
              </a:rPr>
              <a:t>loops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reading</a:t>
            </a:r>
            <a:r>
              <a:rPr dirty="0" sz="1100">
                <a:latin typeface="Arial MT"/>
                <a:cs typeface="Arial MT"/>
              </a:rPr>
              <a:t> standard </a:t>
            </a:r>
            <a:r>
              <a:rPr dirty="0" sz="1100" spc="-5">
                <a:latin typeface="Arial MT"/>
                <a:cs typeface="Arial MT"/>
              </a:rPr>
              <a:t>input, </a:t>
            </a:r>
            <a:r>
              <a:rPr dirty="0" sz="1100">
                <a:latin typeface="Arial MT"/>
                <a:cs typeface="Arial MT"/>
              </a:rPr>
              <a:t>and starts by determining </a:t>
            </a:r>
            <a:r>
              <a:rPr dirty="0" sz="1100" spc="-5">
                <a:latin typeface="Arial MT"/>
                <a:cs typeface="Arial MT"/>
              </a:rPr>
              <a:t>if it's looking </a:t>
            </a:r>
            <a:r>
              <a:rPr dirty="0" sz="1100">
                <a:latin typeface="Arial MT"/>
                <a:cs typeface="Arial MT"/>
              </a:rPr>
              <a:t>at a new key. Then </a:t>
            </a:r>
            <a:r>
              <a:rPr dirty="0" sz="1100" spc="-5">
                <a:latin typeface="Arial MT"/>
                <a:cs typeface="Arial MT"/>
              </a:rPr>
              <a:t>it cleans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 the </a:t>
            </a:r>
            <a:r>
              <a:rPr dirty="0" sz="1100" spc="-5">
                <a:latin typeface="Arial MT"/>
                <a:cs typeface="Arial MT"/>
              </a:rPr>
              <a:t>line,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extracts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value, </a:t>
            </a:r>
            <a:r>
              <a:rPr dirty="0" sz="1100">
                <a:latin typeface="Arial MT"/>
                <a:cs typeface="Arial MT"/>
              </a:rPr>
              <a:t>performs any </a:t>
            </a:r>
            <a:r>
              <a:rPr dirty="0" sz="1100" spc="-5">
                <a:latin typeface="Arial MT"/>
                <a:cs typeface="Arial MT"/>
              </a:rPr>
              <a:t>operations </a:t>
            </a:r>
            <a:r>
              <a:rPr dirty="0" sz="1100">
                <a:latin typeface="Arial MT"/>
                <a:cs typeface="Arial MT"/>
              </a:rPr>
              <a:t>per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program </a:t>
            </a:r>
            <a:r>
              <a:rPr dirty="0" sz="1100" spc="-5">
                <a:latin typeface="Arial MT"/>
                <a:cs typeface="Arial MT"/>
              </a:rPr>
              <a:t>logic, 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writes</a:t>
            </a:r>
            <a:r>
              <a:rPr dirty="0" sz="1100" spc="5">
                <a:latin typeface="Arial MT"/>
                <a:cs typeface="Arial MT"/>
              </a:rPr>
              <a:t> 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>
                <a:latin typeface="Arial MT"/>
                <a:cs typeface="Arial MT"/>
              </a:rPr>
              <a:t> (separated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\t)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845566"/>
            <a:ext cx="7093584" cy="9220200"/>
            <a:chOff x="685800" y="845566"/>
            <a:chExt cx="7093584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492" y="1121664"/>
              <a:ext cx="6121232" cy="29796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2658" y="852424"/>
              <a:ext cx="7080250" cy="9206230"/>
            </a:xfrm>
            <a:custGeom>
              <a:avLst/>
              <a:gdLst/>
              <a:ahLst/>
              <a:cxnLst/>
              <a:rect l="l" t="t" r="r" b="b"/>
              <a:pathLst>
                <a:path w="7080250" h="9206230">
                  <a:moveTo>
                    <a:pt x="7079742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04510" cy="1881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2065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Unlike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Java MapReduce </a:t>
            </a:r>
            <a:r>
              <a:rPr dirty="0" sz="1100">
                <a:latin typeface="Arial MT"/>
                <a:cs typeface="Arial MT"/>
              </a:rPr>
              <a:t>program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the reducer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sent an </a:t>
            </a:r>
            <a:r>
              <a:rPr dirty="0" sz="1100" spc="-5">
                <a:latin typeface="Arial MT"/>
                <a:cs typeface="Arial MT"/>
              </a:rPr>
              <a:t>iterable list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 </a:t>
            </a:r>
            <a:r>
              <a:rPr dirty="0" sz="1100">
                <a:latin typeface="Arial MT"/>
                <a:cs typeface="Arial MT"/>
              </a:rPr>
              <a:t>key, a streaming mapreduce program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sent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key-value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one at 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Arial MT"/>
                <a:cs typeface="Arial MT"/>
              </a:rPr>
              <a:t>Assuming </a:t>
            </a:r>
            <a:r>
              <a:rPr dirty="0" sz="1100" spc="-5">
                <a:latin typeface="Arial MT"/>
                <a:cs typeface="Arial MT"/>
              </a:rPr>
              <a:t>you’re performing </a:t>
            </a:r>
            <a:r>
              <a:rPr dirty="0" sz="1100">
                <a:latin typeface="Arial MT"/>
                <a:cs typeface="Arial MT"/>
              </a:rPr>
              <a:t>a set </a:t>
            </a:r>
            <a:r>
              <a:rPr dirty="0" sz="1100" spc="-5">
                <a:latin typeface="Arial MT"/>
                <a:cs typeface="Arial MT"/>
              </a:rPr>
              <a:t>of operations in your reducer on 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values of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given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identify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 MT"/>
              <a:cs typeface="Arial MT"/>
            </a:endParaRPr>
          </a:p>
          <a:p>
            <a:pPr marL="12700" marR="82550">
              <a:lnSpc>
                <a:spcPct val="101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In the </a:t>
            </a:r>
            <a:r>
              <a:rPr dirty="0" sz="1100" spc="-5">
                <a:latin typeface="Arial MT"/>
                <a:cs typeface="Arial MT"/>
              </a:rPr>
              <a:t>reduce script above,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“currentKey” and “keyFromLine” variables </a:t>
            </a:r>
            <a:r>
              <a:rPr dirty="0" sz="1100">
                <a:latin typeface="Arial MT"/>
                <a:cs typeface="Arial MT"/>
              </a:rPr>
              <a:t>to make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distinction.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particular python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-5">
                <a:latin typeface="Arial MT"/>
                <a:cs typeface="Arial MT"/>
              </a:rPr>
              <a:t>script writes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total number of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5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to standard out. </a:t>
            </a:r>
            <a:r>
              <a:rPr dirty="0" sz="1100" spc="-5">
                <a:latin typeface="Arial MT"/>
                <a:cs typeface="Arial MT"/>
              </a:rPr>
              <a:t>As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know,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PipeReduce class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capture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>
                <a:latin typeface="Arial MT"/>
                <a:cs typeface="Arial MT"/>
              </a:rPr>
              <a:t> and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it to the output directory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specify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launch this </a:t>
            </a:r>
            <a:r>
              <a:rPr dirty="0" sz="1100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m/r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" y="775716"/>
            <a:ext cx="6517005" cy="3670300"/>
            <a:chOff x="640080" y="775716"/>
            <a:chExt cx="6517005" cy="3670300"/>
          </a:xfrm>
        </p:grpSpPr>
        <p:sp>
          <p:nvSpPr>
            <p:cNvPr id="3" name="object 3"/>
            <p:cNvSpPr/>
            <p:nvPr/>
          </p:nvSpPr>
          <p:spPr>
            <a:xfrm>
              <a:off x="646938" y="782574"/>
              <a:ext cx="6503034" cy="3656329"/>
            </a:xfrm>
            <a:custGeom>
              <a:avLst/>
              <a:gdLst/>
              <a:ahLst/>
              <a:cxnLst/>
              <a:rect l="l" t="t" r="r" b="b"/>
              <a:pathLst>
                <a:path w="6503034" h="3656329">
                  <a:moveTo>
                    <a:pt x="0" y="3656076"/>
                  </a:moveTo>
                  <a:lnTo>
                    <a:pt x="6502908" y="3656076"/>
                  </a:lnTo>
                  <a:lnTo>
                    <a:pt x="6502908" y="0"/>
                  </a:lnTo>
                  <a:lnTo>
                    <a:pt x="0" y="0"/>
                  </a:lnTo>
                  <a:lnTo>
                    <a:pt x="0" y="3656076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844" y="1860804"/>
              <a:ext cx="4191000" cy="13710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28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34479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 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prepare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5">
                <a:latin typeface="Arial MT"/>
                <a:cs typeface="Arial MT"/>
              </a:rPr>
              <a:t> 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python. Note that 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pass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“usual” generic hadoop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options </a:t>
            </a:r>
            <a:r>
              <a:rPr dirty="0" sz="1100" spc="-10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 submitting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>
                <a:latin typeface="Arial MT"/>
                <a:cs typeface="Arial MT"/>
              </a:rPr>
              <a:t>mapreduce job to the framework. 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case,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</a:t>
            </a:r>
            <a:r>
              <a:rPr dirty="0" sz="1100">
                <a:latin typeface="Arial MT"/>
                <a:cs typeface="Arial MT"/>
              </a:rPr>
              <a:t> reduce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1517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script shows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a perl mapreduce streaming job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a bash </a:t>
            </a:r>
            <a:r>
              <a:rPr dirty="0" sz="1100" spc="-5">
                <a:latin typeface="Arial MT"/>
                <a:cs typeface="Arial MT"/>
              </a:rPr>
              <a:t>shell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script.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25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415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73837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discuss </a:t>
            </a:r>
            <a:r>
              <a:rPr dirty="0" sz="1100" spc="-5">
                <a:latin typeface="Arial MT"/>
                <a:cs typeface="Arial MT"/>
              </a:rPr>
              <a:t>monitoring </a:t>
            </a:r>
            <a:r>
              <a:rPr dirty="0" sz="1100">
                <a:latin typeface="Arial MT"/>
                <a:cs typeface="Arial MT"/>
              </a:rPr>
              <a:t>and debugging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85765" cy="1535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Here </a:t>
            </a:r>
            <a:r>
              <a:rPr dirty="0" sz="1100">
                <a:latin typeface="Arial MT"/>
                <a:cs typeface="Arial MT"/>
              </a:rPr>
              <a:t>are some general debugging </a:t>
            </a:r>
            <a:r>
              <a:rPr dirty="0" sz="1100" spc="-5">
                <a:latin typeface="Arial MT"/>
                <a:cs typeface="Arial MT"/>
              </a:rPr>
              <a:t>tips when writing </a:t>
            </a:r>
            <a:r>
              <a:rPr dirty="0" sz="1100">
                <a:latin typeface="Arial MT"/>
                <a:cs typeface="Arial MT"/>
              </a:rPr>
              <a:t>streaming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code.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isn't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lot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unlike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with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Ensure that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mapper and reducer </a:t>
            </a:r>
            <a:r>
              <a:rPr dirty="0" sz="1100" spc="-5">
                <a:latin typeface="Arial MT"/>
                <a:cs typeface="Arial MT"/>
              </a:rPr>
              <a:t>script </a:t>
            </a:r>
            <a:r>
              <a:rPr dirty="0" sz="1100">
                <a:latin typeface="Arial MT"/>
                <a:cs typeface="Arial MT"/>
              </a:rPr>
              <a:t>can run on </a:t>
            </a:r>
            <a:r>
              <a:rPr dirty="0" sz="1100" spc="-5">
                <a:latin typeface="Arial MT"/>
                <a:cs typeface="Arial MT"/>
              </a:rPr>
              <a:t>it's own </a:t>
            </a:r>
            <a:r>
              <a:rPr dirty="0" sz="1100">
                <a:latin typeface="Arial MT"/>
                <a:cs typeface="Arial MT"/>
              </a:rPr>
              <a:t>by feeding </a:t>
            </a:r>
            <a:r>
              <a:rPr dirty="0" sz="1100" spc="-5">
                <a:latin typeface="Arial MT"/>
                <a:cs typeface="Arial MT"/>
              </a:rPr>
              <a:t>it input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in. As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any program, </a:t>
            </a:r>
            <a:r>
              <a:rPr dirty="0" sz="1100" spc="-5">
                <a:latin typeface="Arial MT"/>
                <a:cs typeface="Arial MT"/>
              </a:rPr>
              <a:t>you should </a:t>
            </a:r>
            <a:r>
              <a:rPr dirty="0" sz="1100">
                <a:latin typeface="Arial MT"/>
                <a:cs typeface="Arial MT"/>
              </a:rPr>
              <a:t>test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bad data </a:t>
            </a:r>
            <a:r>
              <a:rPr dirty="0" sz="1100" spc="-5">
                <a:latin typeface="Arial MT"/>
                <a:cs typeface="Arial MT"/>
              </a:rPr>
              <a:t>(i.e. is </a:t>
            </a:r>
            <a:r>
              <a:rPr dirty="0" sz="1100">
                <a:latin typeface="Arial MT"/>
                <a:cs typeface="Arial MT"/>
              </a:rPr>
              <a:t>not formatted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according to </a:t>
            </a:r>
            <a:r>
              <a:rPr dirty="0" sz="1100" spc="-5">
                <a:latin typeface="Arial MT"/>
                <a:cs typeface="Arial MT"/>
              </a:rPr>
              <a:t>what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and reduce scripts </a:t>
            </a:r>
            <a:r>
              <a:rPr dirty="0" sz="1100" spc="-5">
                <a:latin typeface="Arial MT"/>
                <a:cs typeface="Arial MT"/>
              </a:rPr>
              <a:t>expect). </a:t>
            </a:r>
            <a:r>
              <a:rPr dirty="0" sz="1100">
                <a:latin typeface="Arial MT"/>
                <a:cs typeface="Arial MT"/>
              </a:rPr>
              <a:t>Test the map and reduce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functions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 </a:t>
            </a:r>
            <a:r>
              <a:rPr dirty="0" sz="1100">
                <a:latin typeface="Arial MT"/>
                <a:cs typeface="Arial MT"/>
              </a:rPr>
              <a:t>by </a:t>
            </a:r>
            <a:r>
              <a:rPr dirty="0" sz="1100" spc="-5">
                <a:latin typeface="Arial MT"/>
                <a:cs typeface="Arial MT"/>
              </a:rPr>
              <a:t>using "identity" </a:t>
            </a:r>
            <a:r>
              <a:rPr dirty="0" sz="1100">
                <a:latin typeface="Arial MT"/>
                <a:cs typeface="Arial MT"/>
              </a:rPr>
              <a:t>mapper and reducers </a:t>
            </a:r>
            <a:r>
              <a:rPr dirty="0" sz="1100" spc="-5">
                <a:latin typeface="Arial MT"/>
                <a:cs typeface="Arial MT"/>
              </a:rPr>
              <a:t>accordingly.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Last,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update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scripts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explained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next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slide.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13400" cy="1889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62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To use and update counters and status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and reduce scripts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framework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listens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stream of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map and reduce scripts and looks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strings </a:t>
            </a:r>
            <a:r>
              <a:rPr dirty="0" sz="1100" spc="-5">
                <a:latin typeface="Arial MT"/>
                <a:cs typeface="Arial MT"/>
              </a:rPr>
              <a:t>beginning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string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"reporter:counter"</a:t>
            </a:r>
            <a:r>
              <a:rPr dirty="0" sz="1100">
                <a:latin typeface="Arial MT"/>
                <a:cs typeface="Arial MT"/>
              </a:rPr>
              <a:t> and </a:t>
            </a:r>
            <a:r>
              <a:rPr dirty="0" sz="1100" spc="-5">
                <a:latin typeface="Arial MT"/>
                <a:cs typeface="Arial MT"/>
              </a:rPr>
              <a:t>"reporter:status". </a:t>
            </a:r>
            <a:r>
              <a:rPr dirty="0" sz="1100">
                <a:latin typeface="Arial MT"/>
                <a:cs typeface="Arial MT"/>
              </a:rPr>
              <a:t>Each update to the reporter must appear on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own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effectively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extent </a:t>
            </a:r>
            <a:r>
              <a:rPr dirty="0" sz="1100">
                <a:latin typeface="Arial MT"/>
                <a:cs typeface="Arial MT"/>
              </a:rPr>
              <a:t>of debugging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programming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streaming.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string </a:t>
            </a:r>
            <a:r>
              <a:rPr dirty="0" sz="1100">
                <a:latin typeface="Arial MT"/>
                <a:cs typeface="Arial MT"/>
              </a:rPr>
              <a:t>has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format:</a:t>
            </a:r>
            <a:endParaRPr sz="11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reporter:counter: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group,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standard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error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Python.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134099" cy="23851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32154" y="4803394"/>
            <a:ext cx="5625465" cy="18827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4765" marR="5080">
              <a:lnSpc>
                <a:spcPct val="101200"/>
              </a:lnSpc>
              <a:spcBef>
                <a:spcPts val="85"/>
              </a:spcBef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a job progress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updated, the mapper or reducer reads an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record or </a:t>
            </a:r>
            <a:r>
              <a:rPr dirty="0" sz="1100" spc="-5">
                <a:latin typeface="Arial MT"/>
                <a:cs typeface="Arial MT"/>
              </a:rPr>
              <a:t>writes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 record, </a:t>
            </a:r>
            <a:r>
              <a:rPr dirty="0" sz="1100" spc="-5">
                <a:latin typeface="Arial MT"/>
                <a:cs typeface="Arial MT"/>
              </a:rPr>
              <a:t>it is considered </a:t>
            </a:r>
            <a:r>
              <a:rPr dirty="0" sz="1100">
                <a:latin typeface="Arial MT"/>
                <a:cs typeface="Arial MT"/>
              </a:rPr>
              <a:t>progress. If the job </a:t>
            </a:r>
            <a:r>
              <a:rPr dirty="0" sz="1100" spc="-5">
                <a:latin typeface="Arial MT"/>
                <a:cs typeface="Arial MT"/>
              </a:rPr>
              <a:t>calls </a:t>
            </a:r>
            <a:r>
              <a:rPr dirty="0" sz="1100">
                <a:latin typeface="Arial MT"/>
                <a:cs typeface="Arial MT"/>
              </a:rPr>
              <a:t>the Reporter methods,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considered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progress.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600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seconds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represents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amount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wait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progress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before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2730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string: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reporter:status:message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 MT"/>
              <a:cs typeface="Arial MT"/>
            </a:endParaRPr>
          </a:p>
          <a:p>
            <a:pPr marL="24765" marR="77470" indent="-12700">
              <a:lnSpc>
                <a:spcPct val="101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string is </a:t>
            </a:r>
            <a:r>
              <a:rPr dirty="0" sz="1100">
                <a:latin typeface="Arial MT"/>
                <a:cs typeface="Arial MT"/>
              </a:rPr>
              <a:t>passed to </a:t>
            </a:r>
            <a:r>
              <a:rPr dirty="0" sz="1100" spc="-5">
                <a:latin typeface="Arial MT"/>
                <a:cs typeface="Arial MT"/>
              </a:rPr>
              <a:t>Reporter.setStatus() </a:t>
            </a:r>
            <a:r>
              <a:rPr dirty="0" sz="1100">
                <a:latin typeface="Arial MT"/>
                <a:cs typeface="Arial MT"/>
              </a:rPr>
              <a:t>by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Framework. Status messages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"transient". </a:t>
            </a:r>
            <a:r>
              <a:rPr dirty="0" sz="1100">
                <a:latin typeface="Arial MT"/>
                <a:cs typeface="Arial MT"/>
              </a:rPr>
              <a:t>They appear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"status" column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processes. </a:t>
            </a:r>
            <a:r>
              <a:rPr dirty="0" sz="1100" spc="-5">
                <a:latin typeface="Arial MT"/>
                <a:cs typeface="Arial MT"/>
              </a:rPr>
              <a:t>As </a:t>
            </a:r>
            <a:r>
              <a:rPr dirty="0" sz="1100">
                <a:latin typeface="Arial MT"/>
                <a:cs typeface="Arial MT"/>
              </a:rPr>
              <a:t>status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changes,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 </a:t>
            </a:r>
            <a:r>
              <a:rPr dirty="0" sz="1100" spc="-5">
                <a:latin typeface="Arial MT"/>
                <a:cs typeface="Arial MT"/>
              </a:rPr>
              <a:t>is overwritten.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is typically </a:t>
            </a:r>
            <a:r>
              <a:rPr dirty="0" sz="1100">
                <a:latin typeface="Arial MT"/>
                <a:cs typeface="Arial MT"/>
              </a:rPr>
              <a:t>used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very long </a:t>
            </a:r>
            <a:r>
              <a:rPr dirty="0" sz="1100">
                <a:latin typeface="Arial MT"/>
                <a:cs typeface="Arial MT"/>
              </a:rPr>
              <a:t>running process so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check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column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1708" y="845566"/>
            <a:ext cx="7067550" cy="9220200"/>
            <a:chOff x="711708" y="845566"/>
            <a:chExt cx="706755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804" y="851916"/>
              <a:ext cx="6499860" cy="33131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8566" y="852424"/>
              <a:ext cx="7054215" cy="9206230"/>
            </a:xfrm>
            <a:custGeom>
              <a:avLst/>
              <a:gdLst/>
              <a:ahLst/>
              <a:cxnLst/>
              <a:rect l="l" t="t" r="r" b="b"/>
              <a:pathLst>
                <a:path w="7054215" h="9206230">
                  <a:moveTo>
                    <a:pt x="7053833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07403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</a:t>
            </a:r>
            <a:r>
              <a:rPr dirty="0" sz="1100">
                <a:latin typeface="Arial MT"/>
                <a:cs typeface="Arial MT"/>
              </a:rPr>
              <a:t> guide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9.3.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7855" y="354837"/>
            <a:ext cx="13074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9: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Streaming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211" y="2436876"/>
            <a:ext cx="5343525" cy="17617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L9-</a:t>
            </a:r>
            <a:r>
              <a:rPr dirty="0" spc="-5"/>
              <a:t>31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74814" y="492378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1F31"/>
                </a:solidFill>
                <a:latin typeface="Calibri"/>
                <a:cs typeface="Calibri"/>
              </a:rPr>
              <a:t>®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346" y="3206623"/>
            <a:ext cx="5710555" cy="1330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Calibri"/>
                <a:cs typeface="Calibri"/>
              </a:rPr>
              <a:t>Welcome</a:t>
            </a:r>
            <a:r>
              <a:rPr dirty="0" sz="2800" spc="1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–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MapReduce</a:t>
            </a:r>
            <a:r>
              <a:rPr dirty="0" sz="2800" spc="2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Essentials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528445" algn="l"/>
              </a:tabLst>
            </a:pPr>
            <a:r>
              <a:rPr dirty="0" sz="2800" spc="-5" b="1">
                <a:latin typeface="Calibri"/>
                <a:cs typeface="Calibri"/>
              </a:rPr>
              <a:t>Lesson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1:	</a:t>
            </a:r>
            <a:r>
              <a:rPr dirty="0" sz="2800" spc="-10" b="1">
                <a:latin typeface="Calibri"/>
                <a:cs typeface="Calibri"/>
              </a:rPr>
              <a:t>Introduction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to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MapReduce.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824"/>
            <a:ext cx="6515100" cy="3671570"/>
            <a:chOff x="629412" y="877824"/>
            <a:chExt cx="6515100" cy="3671570"/>
          </a:xfrm>
        </p:grpSpPr>
        <p:sp>
          <p:nvSpPr>
            <p:cNvPr id="3" name="object 3"/>
            <p:cNvSpPr/>
            <p:nvPr/>
          </p:nvSpPr>
          <p:spPr>
            <a:xfrm>
              <a:off x="636270" y="884682"/>
              <a:ext cx="6501765" cy="3657600"/>
            </a:xfrm>
            <a:custGeom>
              <a:avLst/>
              <a:gdLst/>
              <a:ahLst/>
              <a:cxnLst/>
              <a:rect l="l" t="t" r="r" b="b"/>
              <a:pathLst>
                <a:path w="6501765" h="3657600">
                  <a:moveTo>
                    <a:pt x="0" y="3657599"/>
                  </a:moveTo>
                  <a:lnTo>
                    <a:pt x="6501383" y="3657599"/>
                  </a:lnTo>
                  <a:lnTo>
                    <a:pt x="6501383" y="0"/>
                  </a:lnTo>
                  <a:lnTo>
                    <a:pt x="0" y="0"/>
                  </a:lnTo>
                  <a:lnTo>
                    <a:pt x="0" y="3657599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518" y="2458593"/>
              <a:ext cx="4619625" cy="2762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44346" y="4814696"/>
            <a:ext cx="48660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Build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Applications,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Execution</a:t>
            </a:r>
            <a:r>
              <a:rPr dirty="0" sz="1100" spc="3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Framework.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50053" y="360934"/>
            <a:ext cx="22840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750053" y="273811"/>
            <a:ext cx="22840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38445" cy="876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0485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Welcome to Lesson </a:t>
            </a:r>
            <a:r>
              <a:rPr dirty="0" sz="1100" spc="-5">
                <a:latin typeface="Arial MT"/>
                <a:cs typeface="Arial MT"/>
              </a:rPr>
              <a:t>Two.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to compare and contrast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v1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v2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(YARN)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>
                <a:latin typeface="Arial MT"/>
                <a:cs typeface="Arial MT"/>
              </a:rPr>
              <a:t>framework.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then define </a:t>
            </a:r>
            <a:r>
              <a:rPr dirty="0" sz="1100" spc="-5">
                <a:latin typeface="Arial MT"/>
                <a:cs typeface="Arial MT"/>
              </a:rPr>
              <a:t>YARN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v2,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the architecture. </a:t>
            </a:r>
            <a:r>
              <a:rPr dirty="0" sz="1100" spc="2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see how jobs are </a:t>
            </a:r>
            <a:r>
              <a:rPr dirty="0" sz="1100" spc="-5">
                <a:latin typeface="Arial MT"/>
                <a:cs typeface="Arial MT"/>
              </a:rPr>
              <a:t>executed </a:t>
            </a:r>
            <a:r>
              <a:rPr dirty="0" sz="1100">
                <a:latin typeface="Arial MT"/>
                <a:cs typeface="Arial MT"/>
              </a:rPr>
              <a:t> 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YARN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varies</a:t>
            </a:r>
            <a:r>
              <a:rPr dirty="0" sz="1100" spc="5">
                <a:latin typeface="Arial MT"/>
                <a:cs typeface="Arial MT"/>
              </a:rPr>
              <a:t> 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v1.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2" y="1168908"/>
              <a:ext cx="6161532" cy="31394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02910" cy="2369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30289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begin,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program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client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JobClient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Next,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JobClient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JobTracker.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appropriate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96400"/>
              </a:lnSpc>
              <a:spcBef>
                <a:spcPts val="15"/>
              </a:spcBef>
            </a:pPr>
            <a:r>
              <a:rPr dirty="0" sz="1100">
                <a:latin typeface="Arial MT"/>
                <a:cs typeface="Arial MT"/>
              </a:rPr>
              <a:t>tracker.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launches</a:t>
            </a:r>
            <a:r>
              <a:rPr dirty="0" sz="1100">
                <a:latin typeface="Arial MT"/>
                <a:cs typeface="Arial MT"/>
              </a:rPr>
              <a:t> a </a:t>
            </a:r>
            <a:r>
              <a:rPr dirty="0" sz="1100" spc="-5">
                <a:latin typeface="Arial MT"/>
                <a:cs typeface="Arial MT"/>
              </a:rPr>
              <a:t>child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turns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 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Finally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continuously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updates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6087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14950" cy="1525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0645">
              <a:lnSpc>
                <a:spcPct val="100000"/>
              </a:lnSpc>
              <a:spcBef>
                <a:spcPts val="105"/>
              </a:spcBef>
            </a:pP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heartbeats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include</a:t>
            </a:r>
            <a:r>
              <a:rPr dirty="0" sz="1100">
                <a:latin typeface="Arial MT"/>
                <a:cs typeface="Arial MT"/>
              </a:rPr>
              <a:t> other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read/write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5">
                <a:latin typeface="Arial MT"/>
                <a:cs typeface="Arial MT"/>
              </a:rPr>
              <a:t>Heartbeats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alive.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315"/>
              </a:lnSpc>
            </a:pP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stops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receiving</a:t>
            </a:r>
            <a:r>
              <a:rPr dirty="0" sz="1100">
                <a:latin typeface="Arial MT"/>
                <a:cs typeface="Arial MT"/>
              </a:rPr>
              <a:t> heartbeats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endParaRPr sz="1100">
              <a:latin typeface="Arial MT"/>
              <a:cs typeface="Arial MT"/>
            </a:endParaRPr>
          </a:p>
          <a:p>
            <a:pPr marL="255904" marR="5080">
              <a:lnSpc>
                <a:spcPts val="13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reschedules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failed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Trackers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marks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down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won't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subsequent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Similarly,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nodes </a:t>
            </a:r>
            <a:r>
              <a:rPr dirty="0" sz="1100" spc="-5">
                <a:latin typeface="Arial MT"/>
                <a:cs typeface="Arial MT"/>
              </a:rPr>
              <a:t>piggyback their </a:t>
            </a:r>
            <a:r>
              <a:rPr dirty="0" sz="1100">
                <a:latin typeface="Arial MT"/>
                <a:cs typeface="Arial MT"/>
              </a:rPr>
              <a:t>heartbeats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(called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>
                <a:latin typeface="Arial MT"/>
                <a:cs typeface="Arial MT"/>
              </a:rPr>
              <a:t>reports).</a:t>
            </a:r>
            <a:r>
              <a:rPr dirty="0" sz="1100" spc="2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Usually,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serves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 too.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19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67680" cy="20624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schedulers are </a:t>
            </a:r>
            <a:r>
              <a:rPr dirty="0" sz="1100" spc="-5">
                <a:latin typeface="Arial MT"/>
                <a:cs typeface="Arial MT"/>
              </a:rPr>
              <a:t>available in Hadoop.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Fair scheduler is </a:t>
            </a:r>
            <a:r>
              <a:rPr dirty="0" sz="1100">
                <a:latin typeface="Arial MT"/>
                <a:cs typeface="Arial MT"/>
              </a:rPr>
              <a:t>the default. Resources are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shared </a:t>
            </a:r>
            <a:r>
              <a:rPr dirty="0" sz="1100" spc="-5">
                <a:latin typeface="Arial MT"/>
                <a:cs typeface="Arial MT"/>
              </a:rPr>
              <a:t>evenly </a:t>
            </a:r>
            <a:r>
              <a:rPr dirty="0" sz="1100">
                <a:latin typeface="Arial MT"/>
                <a:cs typeface="Arial MT"/>
              </a:rPr>
              <a:t>across </a:t>
            </a:r>
            <a:r>
              <a:rPr dirty="0" sz="1100" spc="-5">
                <a:latin typeface="Arial MT"/>
                <a:cs typeface="Arial MT"/>
              </a:rPr>
              <a:t>pools </a:t>
            </a:r>
            <a:r>
              <a:rPr dirty="0" sz="1100">
                <a:latin typeface="Arial MT"/>
                <a:cs typeface="Arial MT"/>
              </a:rPr>
              <a:t>and each user has </a:t>
            </a:r>
            <a:r>
              <a:rPr dirty="0" sz="1100" spc="-5">
                <a:latin typeface="Arial MT"/>
                <a:cs typeface="Arial MT"/>
              </a:rPr>
              <a:t>its own </a:t>
            </a:r>
            <a:r>
              <a:rPr dirty="0" sz="1100">
                <a:latin typeface="Arial MT"/>
                <a:cs typeface="Arial MT"/>
              </a:rPr>
              <a:t>pool by default. You can configure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 </a:t>
            </a:r>
            <a:r>
              <a:rPr dirty="0" sz="1100" spc="-5">
                <a:latin typeface="Arial MT"/>
                <a:cs typeface="Arial MT"/>
              </a:rPr>
              <a:t>pools </a:t>
            </a:r>
            <a:r>
              <a:rPr dirty="0" sz="1100">
                <a:latin typeface="Arial MT"/>
                <a:cs typeface="Arial MT"/>
              </a:rPr>
              <a:t>and guaranteed </a:t>
            </a:r>
            <a:r>
              <a:rPr dirty="0" sz="1100" spc="-5">
                <a:latin typeface="Arial MT"/>
                <a:cs typeface="Arial MT"/>
              </a:rPr>
              <a:t>minimum </a:t>
            </a:r>
            <a:r>
              <a:rPr dirty="0" sz="1100">
                <a:latin typeface="Arial MT"/>
                <a:cs typeface="Arial MT"/>
              </a:rPr>
              <a:t>access to </a:t>
            </a:r>
            <a:r>
              <a:rPr dirty="0" sz="1100" spc="-5">
                <a:latin typeface="Arial MT"/>
                <a:cs typeface="Arial MT"/>
              </a:rPr>
              <a:t>pools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prevent </a:t>
            </a:r>
            <a:r>
              <a:rPr dirty="0" sz="1100">
                <a:latin typeface="Arial MT"/>
                <a:cs typeface="Arial MT"/>
              </a:rPr>
              <a:t>starvation. This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pre-emption.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12827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 also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Capacity scheduler where </a:t>
            </a:r>
            <a:r>
              <a:rPr dirty="0" sz="1100">
                <a:latin typeface="Arial MT"/>
                <a:cs typeface="Arial MT"/>
              </a:rPr>
              <a:t>resources shared across queues. </a:t>
            </a:r>
            <a:r>
              <a:rPr dirty="0" sz="1100" spc="-5">
                <a:latin typeface="Arial MT"/>
                <a:cs typeface="Arial MT"/>
              </a:rPr>
              <a:t>An </a:t>
            </a:r>
            <a:r>
              <a:rPr dirty="0" sz="1100">
                <a:latin typeface="Arial MT"/>
                <a:cs typeface="Arial MT"/>
              </a:rPr>
              <a:t>Admin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configures </a:t>
            </a:r>
            <a:r>
              <a:rPr dirty="0" sz="1100" spc="-5">
                <a:latin typeface="Arial MT"/>
                <a:cs typeface="Arial MT"/>
              </a:rPr>
              <a:t>hierarchical </a:t>
            </a:r>
            <a:r>
              <a:rPr dirty="0" sz="1100">
                <a:latin typeface="Arial MT"/>
                <a:cs typeface="Arial MT"/>
              </a:rPr>
              <a:t>queues to reflect </a:t>
            </a:r>
            <a:r>
              <a:rPr dirty="0" sz="1100" spc="-5">
                <a:latin typeface="Arial MT"/>
                <a:cs typeface="Arial MT"/>
              </a:rPr>
              <a:t>organizations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their weighted </a:t>
            </a:r>
            <a:r>
              <a:rPr dirty="0" sz="1100">
                <a:latin typeface="Arial MT"/>
                <a:cs typeface="Arial MT"/>
              </a:rPr>
              <a:t>access 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configure soft and hard </a:t>
            </a:r>
            <a:r>
              <a:rPr dirty="0" sz="1100" spc="-5">
                <a:latin typeface="Arial MT"/>
                <a:cs typeface="Arial MT"/>
              </a:rPr>
              <a:t>capacity limits </a:t>
            </a:r>
            <a:r>
              <a:rPr dirty="0" sz="1100">
                <a:latin typeface="Arial MT"/>
                <a:cs typeface="Arial MT"/>
              </a:rPr>
              <a:t>to users </a:t>
            </a:r>
            <a:r>
              <a:rPr dirty="0" sz="1100" spc="-10">
                <a:latin typeface="Arial MT"/>
                <a:cs typeface="Arial MT"/>
              </a:rPr>
              <a:t>within </a:t>
            </a:r>
            <a:r>
              <a:rPr dirty="0" sz="1100">
                <a:latin typeface="Arial MT"/>
                <a:cs typeface="Arial MT"/>
              </a:rPr>
              <a:t>a queue.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Queues </a:t>
            </a:r>
            <a:r>
              <a:rPr dirty="0" sz="1100" spc="-5">
                <a:latin typeface="Arial MT"/>
                <a:cs typeface="Arial MT"/>
              </a:rPr>
              <a:t>have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ACLs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prevent </a:t>
            </a:r>
            <a:r>
              <a:rPr dirty="0" sz="1100">
                <a:latin typeface="Arial MT"/>
                <a:cs typeface="Arial MT"/>
              </a:rPr>
              <a:t>rogues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accessing queue. This </a:t>
            </a:r>
            <a:r>
              <a:rPr dirty="0" sz="1100" spc="-5">
                <a:latin typeface="Arial MT"/>
                <a:cs typeface="Arial MT"/>
              </a:rPr>
              <a:t>scheduler </a:t>
            </a:r>
            <a:r>
              <a:rPr dirty="0" sz="1100">
                <a:latin typeface="Arial MT"/>
                <a:cs typeface="Arial MT"/>
              </a:rPr>
              <a:t>supports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resource-based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scheduling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priorities.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effective scheduler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HADOOP_HOME/conf/mapred-site.xml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8432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599430" cy="15551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43180">
              <a:lnSpc>
                <a:spcPct val="1014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goal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equitable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access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pool resources.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pool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 configurable guaranteed </a:t>
            </a:r>
            <a:r>
              <a:rPr dirty="0" sz="1100" spc="-5">
                <a:latin typeface="Arial MT"/>
                <a:cs typeface="Arial MT"/>
              </a:rPr>
              <a:t>capacity in </a:t>
            </a:r>
            <a:r>
              <a:rPr dirty="0" sz="1100">
                <a:latin typeface="Arial MT"/>
                <a:cs typeface="Arial MT"/>
              </a:rPr>
              <a:t>slots. Jobs are </a:t>
            </a:r>
            <a:r>
              <a:rPr dirty="0" sz="1100" spc="-5">
                <a:latin typeface="Arial MT"/>
                <a:cs typeface="Arial MT"/>
              </a:rPr>
              <a:t>placed </a:t>
            </a:r>
            <a:r>
              <a:rPr dirty="0" sz="1100">
                <a:latin typeface="Arial MT"/>
                <a:cs typeface="Arial MT"/>
              </a:rPr>
              <a:t>in flat </a:t>
            </a:r>
            <a:r>
              <a:rPr dirty="0" sz="1100" spc="-5">
                <a:latin typeface="Arial MT"/>
                <a:cs typeface="Arial MT"/>
              </a:rPr>
              <a:t>pools.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pool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Fair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algorithm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works by </a:t>
            </a:r>
            <a:r>
              <a:rPr dirty="0" sz="1100" spc="-10">
                <a:latin typeface="Arial MT"/>
                <a:cs typeface="Arial MT"/>
              </a:rPr>
              <a:t>dividing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each pool’s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 </a:t>
            </a:r>
            <a:r>
              <a:rPr dirty="0" sz="1100">
                <a:latin typeface="Arial MT"/>
                <a:cs typeface="Arial MT"/>
              </a:rPr>
              <a:t> tasks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among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When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slot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free,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algorithm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allocate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job</a:t>
            </a:r>
            <a:r>
              <a:rPr dirty="0" sz="1100" spc="-5">
                <a:latin typeface="Arial MT"/>
                <a:cs typeface="Arial MT"/>
              </a:rPr>
              <a:t> below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starved.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"over-using"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pools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preempted.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Fair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 was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Facebook.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0956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examine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MCS,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Web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UI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39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33060" cy="1893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85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goal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capacity scheduler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access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Shares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assigned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percentages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total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configurable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guaranteed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capacity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placed</a:t>
            </a:r>
            <a:r>
              <a:rPr dirty="0" sz="1100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hierarchical</a:t>
            </a:r>
            <a:r>
              <a:rPr dirty="0" sz="1100">
                <a:latin typeface="Arial MT"/>
                <a:cs typeface="Arial MT"/>
              </a:rPr>
              <a:t> queues.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queue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FIFO.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capacity.scheduler.xml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per-queue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00">
                <a:latin typeface="Arial MT"/>
                <a:cs typeface="Arial MT"/>
              </a:rPr>
              <a:t>per-</a:t>
            </a:r>
            <a:r>
              <a:rPr dirty="0" sz="1100" spc="2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scheduler was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Yahoo.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218" y="1054608"/>
              <a:ext cx="6007354" cy="15642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5520"/>
            <a:ext cx="4347210" cy="13188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Calibri"/>
                <a:cs typeface="Calibri"/>
              </a:rPr>
              <a:t>By</a:t>
            </a:r>
            <a:r>
              <a:rPr dirty="0" sz="1700">
                <a:latin typeface="Calibri"/>
                <a:cs typeface="Calibri"/>
              </a:rPr>
              <a:t> 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>
                <a:latin typeface="Calibri"/>
                <a:cs typeface="Calibri"/>
              </a:rPr>
              <a:t> this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lesson,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you</a:t>
            </a:r>
            <a:r>
              <a:rPr dirty="0" sz="1700">
                <a:latin typeface="Calibri"/>
                <a:cs typeface="Calibri"/>
              </a:rPr>
              <a:t> will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able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to: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Calibri"/>
              <a:cs typeface="Calibri"/>
            </a:endParaRPr>
          </a:p>
          <a:p>
            <a:pPr marL="316865" indent="-304800">
              <a:lnSpc>
                <a:spcPts val="2014"/>
              </a:lnSpc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dirty="0" sz="1700">
                <a:latin typeface="Calibri"/>
                <a:cs typeface="Calibri"/>
              </a:rPr>
              <a:t>Describe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brief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history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endParaRPr sz="1700">
              <a:latin typeface="Calibri"/>
              <a:cs typeface="Calibri"/>
            </a:endParaRPr>
          </a:p>
          <a:p>
            <a:pPr marL="316865" indent="-304800">
              <a:lnSpc>
                <a:spcPts val="2000"/>
              </a:lnSpc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dirty="0" sz="1700">
                <a:latin typeface="Calibri"/>
                <a:cs typeface="Calibri"/>
              </a:rPr>
              <a:t>Discuss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how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works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at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high-level</a:t>
            </a:r>
            <a:endParaRPr sz="1700">
              <a:latin typeface="Calibri"/>
              <a:cs typeface="Calibri"/>
            </a:endParaRPr>
          </a:p>
          <a:p>
            <a:pPr marL="316865" indent="-304800">
              <a:lnSpc>
                <a:spcPts val="2020"/>
              </a:lnSpc>
              <a:buFont typeface="Arial MT"/>
              <a:buChar char="•"/>
              <a:tabLst>
                <a:tab pos="316865" algn="l"/>
                <a:tab pos="317500" algn="l"/>
              </a:tabLst>
            </a:pP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define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how</a:t>
            </a:r>
            <a:r>
              <a:rPr dirty="0" sz="1700" spc="-10">
                <a:latin typeface="Calibri"/>
                <a:cs typeface="Calibri"/>
              </a:rPr>
              <a:t> data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flows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5">
                <a:latin typeface="Calibri"/>
                <a:cs typeface="Calibri"/>
              </a:rPr>
              <a:t> MapReduce.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24980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94030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There are some </a:t>
            </a:r>
            <a:r>
              <a:rPr dirty="0" sz="1100" spc="-5">
                <a:latin typeface="Arial MT"/>
                <a:cs typeface="Arial MT"/>
              </a:rPr>
              <a:t>limitations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10">
                <a:latin typeface="Arial MT"/>
                <a:cs typeface="Arial MT"/>
              </a:rPr>
              <a:t>v1 </a:t>
            </a:r>
            <a:r>
              <a:rPr dirty="0" sz="1100">
                <a:latin typeface="Arial MT"/>
                <a:cs typeface="Arial MT"/>
              </a:rPr>
              <a:t>framework. </a:t>
            </a:r>
            <a:r>
              <a:rPr dirty="0" sz="1100" spc="-5">
                <a:latin typeface="Arial MT"/>
                <a:cs typeface="Arial MT"/>
              </a:rPr>
              <a:t>MaprReduce </a:t>
            </a:r>
            <a:r>
              <a:rPr dirty="0" sz="1100" spc="-10">
                <a:latin typeface="Arial MT"/>
                <a:cs typeface="Arial MT"/>
              </a:rPr>
              <a:t>v2 </a:t>
            </a:r>
            <a:r>
              <a:rPr dirty="0" sz="1100">
                <a:latin typeface="Arial MT"/>
                <a:cs typeface="Arial MT"/>
              </a:rPr>
              <a:t>or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addresses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issues. Click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more.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139"/>
            <a:ext cx="5609590" cy="15487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motivation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development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YARN </a:t>
            </a:r>
            <a:r>
              <a:rPr dirty="0" sz="1100">
                <a:latin typeface="Arial MT"/>
                <a:cs typeface="Arial MT"/>
              </a:rPr>
              <a:t>or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10">
                <a:latin typeface="Arial MT"/>
                <a:cs typeface="Arial MT"/>
              </a:rPr>
              <a:t>v2 </a:t>
            </a:r>
            <a:r>
              <a:rPr dirty="0" sz="1100" spc="-5">
                <a:latin typeface="Arial MT"/>
                <a:cs typeface="Arial MT"/>
              </a:rPr>
              <a:t>was </a:t>
            </a:r>
            <a:r>
              <a:rPr dirty="0" sz="1100">
                <a:latin typeface="Arial MT"/>
                <a:cs typeface="Arial MT"/>
              </a:rPr>
              <a:t>to further support 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overcome some </a:t>
            </a:r>
            <a:r>
              <a:rPr dirty="0" sz="1100" spc="-5">
                <a:latin typeface="Arial MT"/>
                <a:cs typeface="Arial MT"/>
              </a:rPr>
              <a:t>limitations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MapReduce v1.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example, Map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Reduce slot </a:t>
            </a:r>
            <a:r>
              <a:rPr dirty="0" sz="1100">
                <a:latin typeface="Arial MT"/>
                <a:cs typeface="Arial MT"/>
              </a:rPr>
              <a:t> configuration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not </a:t>
            </a:r>
            <a:r>
              <a:rPr dirty="0" sz="1100" spc="-5">
                <a:latin typeface="Arial MT"/>
                <a:cs typeface="Arial MT"/>
              </a:rPr>
              <a:t>dynamic. </a:t>
            </a: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inflexibility leads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underutilization. </a:t>
            </a: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no </a:t>
            </a:r>
            <a:r>
              <a:rPr dirty="0" sz="1100" spc="-5">
                <a:latin typeface="Arial MT"/>
                <a:cs typeface="Arial MT"/>
              </a:rPr>
              <a:t>slot </a:t>
            </a:r>
            <a:r>
              <a:rPr dirty="0" sz="1100">
                <a:latin typeface="Arial MT"/>
                <a:cs typeface="Arial MT"/>
              </a:rPr>
              <a:t> 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allowing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flexible.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Another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limitation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v1,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>
                <a:latin typeface="Arial MT"/>
                <a:cs typeface="Arial MT"/>
              </a:rPr>
              <a:t> framework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</a:t>
            </a:r>
            <a:r>
              <a:rPr dirty="0" sz="1100">
                <a:latin typeface="Arial MT"/>
                <a:cs typeface="Arial MT"/>
              </a:rPr>
              <a:t> supports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non-MapReduce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 YARN </a:t>
            </a:r>
            <a:r>
              <a:rPr dirty="0" sz="1100">
                <a:latin typeface="Arial MT"/>
                <a:cs typeface="Arial MT"/>
              </a:rPr>
              <a:t>supports both. </a:t>
            </a:r>
            <a:r>
              <a:rPr dirty="0" sz="1100" spc="-5">
                <a:latin typeface="Arial MT"/>
                <a:cs typeface="Arial MT"/>
              </a:rPr>
              <a:t>Finally,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Job Tracker </a:t>
            </a:r>
            <a:r>
              <a:rPr dirty="0" sz="1100" spc="-5">
                <a:latin typeface="Arial MT"/>
                <a:cs typeface="Arial MT"/>
              </a:rPr>
              <a:t>in MapReduce </a:t>
            </a:r>
            <a:r>
              <a:rPr dirty="0" sz="1100" spc="-10">
                <a:latin typeface="Arial MT"/>
                <a:cs typeface="Arial MT"/>
              </a:rPr>
              <a:t>v1 </a:t>
            </a:r>
            <a:r>
              <a:rPr dirty="0" sz="1100">
                <a:latin typeface="Arial MT"/>
                <a:cs typeface="Arial MT"/>
              </a:rPr>
              <a:t>has a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upper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limit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4000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limits scalability.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equivalent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instances per cluster to scale. Yarn uses the same </a:t>
            </a:r>
            <a:r>
              <a:rPr dirty="0" sz="1100" spc="-5">
                <a:latin typeface="Arial MT"/>
                <a:cs typeface="Arial MT"/>
              </a:rPr>
              <a:t>API </a:t>
            </a:r>
            <a:r>
              <a:rPr dirty="0" sz="1100">
                <a:latin typeface="Arial MT"/>
                <a:cs typeface="Arial MT"/>
              </a:rPr>
              <a:t>and CLI as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v1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similar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Web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Uis.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635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16245" cy="2562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main advancement in YARN </a:t>
            </a:r>
            <a:r>
              <a:rPr dirty="0" sz="1100">
                <a:latin typeface="Arial MT"/>
                <a:cs typeface="Arial MT"/>
              </a:rPr>
              <a:t>architecture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separation of resource management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management, </a:t>
            </a:r>
            <a:r>
              <a:rPr dirty="0" sz="1100" spc="-5">
                <a:latin typeface="Arial MT"/>
                <a:cs typeface="Arial MT"/>
              </a:rPr>
              <a:t>which were </a:t>
            </a:r>
            <a:r>
              <a:rPr dirty="0" sz="1100">
                <a:latin typeface="Arial MT"/>
                <a:cs typeface="Arial MT"/>
              </a:rPr>
              <a:t>both </a:t>
            </a:r>
            <a:r>
              <a:rPr dirty="0" sz="1100" spc="-5">
                <a:latin typeface="Arial MT"/>
                <a:cs typeface="Arial MT"/>
              </a:rPr>
              <a:t>handled </a:t>
            </a:r>
            <a:r>
              <a:rPr dirty="0" sz="1100">
                <a:latin typeface="Arial MT"/>
                <a:cs typeface="Arial MT"/>
              </a:rPr>
              <a:t>by the same JobTracker process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 1.x.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Cluster </a:t>
            </a:r>
            <a:r>
              <a:rPr dirty="0" sz="1100">
                <a:latin typeface="Arial MT"/>
                <a:cs typeface="Arial MT"/>
              </a:rPr>
              <a:t>resources and job </a:t>
            </a:r>
            <a:r>
              <a:rPr dirty="0" sz="1100" spc="-5">
                <a:latin typeface="Arial MT"/>
                <a:cs typeface="Arial MT"/>
              </a:rPr>
              <a:t>scheduling </a:t>
            </a:r>
            <a:r>
              <a:rPr dirty="0" sz="1100">
                <a:latin typeface="Arial MT"/>
                <a:cs typeface="Arial MT"/>
              </a:rPr>
              <a:t>are managed by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ResourceManager.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negotiation and job </a:t>
            </a:r>
            <a:r>
              <a:rPr dirty="0" sz="1100" spc="-5">
                <a:latin typeface="Arial MT"/>
                <a:cs typeface="Arial MT"/>
              </a:rPr>
              <a:t>monitoring </a:t>
            </a:r>
            <a:r>
              <a:rPr dirty="0" sz="1100">
                <a:latin typeface="Arial MT"/>
                <a:cs typeface="Arial MT"/>
              </a:rPr>
              <a:t>are managed by 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ApplicationMaster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 </a:t>
            </a:r>
            <a:r>
              <a:rPr dirty="0" sz="1100">
                <a:latin typeface="Arial MT"/>
                <a:cs typeface="Arial MT"/>
              </a:rPr>
              <a:t>on the cluster. In </a:t>
            </a:r>
            <a:r>
              <a:rPr dirty="0" sz="1100" spc="-5">
                <a:latin typeface="Arial MT"/>
                <a:cs typeface="Arial MT"/>
              </a:rPr>
              <a:t>MapReduce, </a:t>
            </a:r>
            <a:r>
              <a:rPr dirty="0" sz="1100">
                <a:latin typeface="Arial MT"/>
                <a:cs typeface="Arial MT"/>
              </a:rPr>
              <a:t>each node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advertises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relatively fixed </a:t>
            </a:r>
            <a:r>
              <a:rPr dirty="0" sz="1100">
                <a:latin typeface="Arial MT"/>
                <a:cs typeface="Arial MT"/>
              </a:rPr>
              <a:t>number of map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 </a:t>
            </a:r>
            <a:r>
              <a:rPr dirty="0" sz="1100">
                <a:latin typeface="Arial MT"/>
                <a:cs typeface="Arial MT"/>
              </a:rPr>
              <a:t>and reduce </a:t>
            </a:r>
            <a:r>
              <a:rPr dirty="0" sz="1100" spc="-5">
                <a:latin typeface="Arial MT"/>
                <a:cs typeface="Arial MT"/>
              </a:rPr>
              <a:t>slots. </a:t>
            </a:r>
            <a:r>
              <a:rPr dirty="0" sz="1100">
                <a:latin typeface="Arial MT"/>
                <a:cs typeface="Arial MT"/>
              </a:rPr>
              <a:t>This can </a:t>
            </a:r>
            <a:r>
              <a:rPr dirty="0" sz="1100" spc="-5">
                <a:latin typeface="Arial MT"/>
                <a:cs typeface="Arial MT"/>
              </a:rPr>
              <a:t>lead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under-utilization.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example, if </a:t>
            </a: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heavy </a:t>
            </a:r>
            <a:r>
              <a:rPr dirty="0" sz="1100">
                <a:latin typeface="Arial MT"/>
                <a:cs typeface="Arial MT"/>
              </a:rPr>
              <a:t>reduce </a:t>
            </a:r>
            <a:r>
              <a:rPr dirty="0" sz="1100" spc="-5">
                <a:latin typeface="Arial MT"/>
                <a:cs typeface="Arial MT"/>
              </a:rPr>
              <a:t>load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limited </a:t>
            </a:r>
            <a:r>
              <a:rPr dirty="0" sz="1100">
                <a:latin typeface="Arial MT"/>
                <a:cs typeface="Arial MT"/>
              </a:rPr>
              <a:t>map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slots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available,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5">
                <a:latin typeface="Arial MT"/>
                <a:cs typeface="Arial MT"/>
              </a:rPr>
              <a:t> slots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cannot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accept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vice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versa).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06680">
              <a:lnSpc>
                <a:spcPct val="101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YARN generalizes </a:t>
            </a:r>
            <a:r>
              <a:rPr dirty="0" sz="1100">
                <a:latin typeface="Arial MT"/>
                <a:cs typeface="Arial MT"/>
              </a:rPr>
              <a:t>resource management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use by new </a:t>
            </a:r>
            <a:r>
              <a:rPr dirty="0" sz="1100" spc="-5">
                <a:latin typeface="Arial MT"/>
                <a:cs typeface="Arial MT"/>
              </a:rPr>
              <a:t>engines </a:t>
            </a:r>
            <a:r>
              <a:rPr dirty="0" sz="1100">
                <a:latin typeface="Arial MT"/>
                <a:cs typeface="Arial MT"/>
              </a:rPr>
              <a:t>and frameworks,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allowing</a:t>
            </a:r>
            <a:r>
              <a:rPr dirty="0" sz="1100">
                <a:latin typeface="Arial MT"/>
                <a:cs typeface="Arial MT"/>
              </a:rPr>
              <a:t> resources to be </a:t>
            </a:r>
            <a:r>
              <a:rPr dirty="0" sz="1100" spc="-5">
                <a:latin typeface="Arial MT"/>
                <a:cs typeface="Arial MT"/>
              </a:rPr>
              <a:t>allocated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reallocated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different concurrent </a:t>
            </a:r>
            <a:r>
              <a:rPr dirty="0" sz="1100" spc="-5">
                <a:latin typeface="Arial MT"/>
                <a:cs typeface="Arial MT"/>
              </a:rPr>
              <a:t>applications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sharing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without</a:t>
            </a:r>
            <a:r>
              <a:rPr dirty="0" sz="1100">
                <a:latin typeface="Arial MT"/>
                <a:cs typeface="Arial MT"/>
              </a:rPr>
              <a:t> any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changes. </a:t>
            </a:r>
            <a:r>
              <a:rPr dirty="0" sz="1100" spc="-5">
                <a:latin typeface="Arial MT"/>
                <a:cs typeface="Arial MT"/>
              </a:rPr>
              <a:t>At </a:t>
            </a:r>
            <a:r>
              <a:rPr dirty="0" sz="1100">
                <a:latin typeface="Arial MT"/>
                <a:cs typeface="Arial MT"/>
              </a:rPr>
              <a:t>the same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time, </a:t>
            </a:r>
            <a:r>
              <a:rPr dirty="0" sz="1100">
                <a:latin typeface="Arial MT"/>
                <a:cs typeface="Arial MT"/>
              </a:rPr>
              <a:t>because </a:t>
            </a:r>
            <a:r>
              <a:rPr dirty="0" sz="1100" spc="-5">
                <a:latin typeface="Arial MT"/>
                <a:cs typeface="Arial MT"/>
              </a:rPr>
              <a:t>MapReduce is </a:t>
            </a:r>
            <a:r>
              <a:rPr dirty="0" sz="1100">
                <a:latin typeface="Arial MT"/>
                <a:cs typeface="Arial MT"/>
              </a:rPr>
              <a:t>now merely another </a:t>
            </a:r>
            <a:r>
              <a:rPr dirty="0" sz="1100" spc="-5">
                <a:latin typeface="Arial MT"/>
                <a:cs typeface="Arial MT"/>
              </a:rPr>
              <a:t>application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YARN, MapReduce is </a:t>
            </a:r>
            <a:r>
              <a:rPr dirty="0" sz="1100" spc="5">
                <a:latin typeface="Arial MT"/>
                <a:cs typeface="Arial MT"/>
              </a:rPr>
              <a:t>free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evolve independently </a:t>
            </a:r>
            <a:r>
              <a:rPr dirty="0" sz="1100">
                <a:latin typeface="Arial MT"/>
                <a:cs typeface="Arial MT"/>
              </a:rPr>
              <a:t>of the resource management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infrastructure.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134099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836035" cy="1198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Click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099"/>
              </a:lnSpc>
            </a:pPr>
            <a:r>
              <a:rPr dirty="0" sz="1100" spc="-5">
                <a:latin typeface="Arial MT"/>
                <a:cs typeface="Arial MT"/>
              </a:rPr>
              <a:t>RM </a:t>
            </a:r>
            <a:r>
              <a:rPr dirty="0" sz="1100">
                <a:latin typeface="Arial MT"/>
                <a:cs typeface="Arial MT"/>
              </a:rPr>
              <a:t>= resource manager </a:t>
            </a:r>
            <a:r>
              <a:rPr dirty="0" sz="1100" spc="-5">
                <a:latin typeface="Arial MT"/>
                <a:cs typeface="Arial MT"/>
              </a:rPr>
              <a:t>(creates/deletes containers, </a:t>
            </a:r>
            <a:r>
              <a:rPr dirty="0" sz="1100">
                <a:latin typeface="Arial MT"/>
                <a:cs typeface="Arial MT"/>
              </a:rPr>
              <a:t>tracks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NMs)</a:t>
            </a:r>
            <a:r>
              <a:rPr dirty="0" sz="1100" spc="-5">
                <a:latin typeface="Arial MT"/>
                <a:cs typeface="Arial MT"/>
              </a:rPr>
              <a:t> NM </a:t>
            </a:r>
            <a:r>
              <a:rPr dirty="0" sz="1100">
                <a:latin typeface="Arial MT"/>
                <a:cs typeface="Arial MT"/>
              </a:rPr>
              <a:t>= node manager </a:t>
            </a:r>
            <a:r>
              <a:rPr dirty="0" sz="1100" spc="-5">
                <a:latin typeface="Arial MT"/>
                <a:cs typeface="Arial MT"/>
              </a:rPr>
              <a:t>(launches </a:t>
            </a:r>
            <a:r>
              <a:rPr dirty="0" sz="1100">
                <a:latin typeface="Arial MT"/>
                <a:cs typeface="Arial MT"/>
              </a:rPr>
              <a:t>apps and </a:t>
            </a:r>
            <a:r>
              <a:rPr dirty="0" sz="1100" spc="-10">
                <a:latin typeface="Arial MT"/>
                <a:cs typeface="Arial MT"/>
              </a:rPr>
              <a:t>AMs </a:t>
            </a:r>
            <a:r>
              <a:rPr dirty="0" sz="1100">
                <a:latin typeface="Arial MT"/>
                <a:cs typeface="Arial MT"/>
              </a:rPr>
              <a:t>/ reports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AM = </a:t>
            </a:r>
            <a:r>
              <a:rPr dirty="0" sz="1100" spc="-5">
                <a:latin typeface="Arial MT"/>
                <a:cs typeface="Arial MT"/>
              </a:rPr>
              <a:t>application </a:t>
            </a:r>
            <a:r>
              <a:rPr dirty="0" sz="1100">
                <a:latin typeface="Arial MT"/>
                <a:cs typeface="Arial MT"/>
              </a:rPr>
              <a:t>manager (requests </a:t>
            </a:r>
            <a:r>
              <a:rPr dirty="0" sz="1100" spc="-5">
                <a:latin typeface="Arial MT"/>
                <a:cs typeface="Arial MT"/>
              </a:rPr>
              <a:t>containers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apps)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 </a:t>
            </a:r>
            <a:r>
              <a:rPr dirty="0" sz="1100">
                <a:latin typeface="Arial MT"/>
                <a:cs typeface="Arial MT"/>
              </a:rPr>
              <a:t>= </a:t>
            </a:r>
            <a:r>
              <a:rPr dirty="0" sz="1100" spc="-5">
                <a:latin typeface="Arial MT"/>
                <a:cs typeface="Arial MT"/>
              </a:rPr>
              <a:t>logical envelope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resources </a:t>
            </a:r>
            <a:r>
              <a:rPr dirty="0" sz="1100" spc="-5">
                <a:latin typeface="Arial MT"/>
                <a:cs typeface="Arial MT"/>
              </a:rPr>
              <a:t>(CPU, </a:t>
            </a:r>
            <a:r>
              <a:rPr dirty="0" sz="1100">
                <a:latin typeface="Arial MT"/>
                <a:cs typeface="Arial MT"/>
              </a:rPr>
              <a:t> memory)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183" y="775843"/>
            <a:ext cx="7069455" cy="9289415"/>
            <a:chOff x="710183" y="775843"/>
            <a:chExt cx="7069455" cy="9289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9" y="781812"/>
              <a:ext cx="6499860" cy="33832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7041" y="782701"/>
              <a:ext cx="7055484" cy="9276080"/>
            </a:xfrm>
            <a:custGeom>
              <a:avLst/>
              <a:gdLst/>
              <a:ahLst/>
              <a:cxnLst/>
              <a:rect l="l" t="t" r="r" b="b"/>
              <a:pathLst>
                <a:path w="7055484" h="9276080">
                  <a:moveTo>
                    <a:pt x="7055357" y="0"/>
                  </a:moveTo>
                  <a:lnTo>
                    <a:pt x="0" y="0"/>
                  </a:lnTo>
                  <a:lnTo>
                    <a:pt x="0" y="9275695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663" y="845566"/>
            <a:ext cx="7038975" cy="9220200"/>
            <a:chOff x="740663" y="845566"/>
            <a:chExt cx="7038975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1022604"/>
              <a:ext cx="6134099" cy="3285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7521" y="852424"/>
              <a:ext cx="7025005" cy="9206230"/>
            </a:xfrm>
            <a:custGeom>
              <a:avLst/>
              <a:gdLst/>
              <a:ahLst/>
              <a:cxnLst/>
              <a:rect l="l" t="t" r="r" b="b"/>
              <a:pathLst>
                <a:path w="7025005" h="9206230">
                  <a:moveTo>
                    <a:pt x="7024877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227" y="845566"/>
            <a:ext cx="7098030" cy="9220200"/>
            <a:chOff x="681227" y="845566"/>
            <a:chExt cx="7098030" cy="922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3" y="851916"/>
              <a:ext cx="6501383" cy="33848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8085" y="852424"/>
              <a:ext cx="7084695" cy="9206230"/>
            </a:xfrm>
            <a:custGeom>
              <a:avLst/>
              <a:gdLst/>
              <a:ahLst/>
              <a:cxnLst/>
              <a:rect l="l" t="t" r="r" b="b"/>
              <a:pathLst>
                <a:path w="7084695" h="9206230">
                  <a:moveTo>
                    <a:pt x="7084314" y="0"/>
                  </a:moveTo>
                  <a:lnTo>
                    <a:pt x="0" y="0"/>
                  </a:lnTo>
                  <a:lnTo>
                    <a:pt x="0" y="920597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16790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9635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how jobs </a:t>
            </a:r>
            <a:r>
              <a:rPr dirty="0" sz="1100" spc="-5">
                <a:latin typeface="Arial MT"/>
                <a:cs typeface="Arial MT"/>
              </a:rPr>
              <a:t>execute 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4814" y="492378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1F31"/>
                </a:solidFill>
                <a:latin typeface="Calibri"/>
                <a:cs typeface="Calibri"/>
              </a:rPr>
              <a:t>®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077712" cy="16249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44346" y="4795520"/>
            <a:ext cx="46482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Calibri"/>
                <a:cs typeface="Calibri"/>
              </a:rPr>
              <a:t>First,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let’s </a:t>
            </a:r>
            <a:r>
              <a:rPr dirty="0" sz="1700">
                <a:latin typeface="Calibri"/>
                <a:cs typeface="Calibri"/>
              </a:rPr>
              <a:t>look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at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some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history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MapReduce.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039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64505" cy="236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0020" marR="386715" indent="-14795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160655" algn="l"/>
              </a:tabLst>
            </a:pPr>
            <a:r>
              <a:rPr dirty="0" sz="1100" spc="-5">
                <a:latin typeface="Arial MT"/>
                <a:cs typeface="Arial MT"/>
              </a:rPr>
              <a:t>User submits </a:t>
            </a:r>
            <a:r>
              <a:rPr dirty="0" sz="1100">
                <a:latin typeface="Arial MT"/>
                <a:cs typeface="Arial MT"/>
              </a:rPr>
              <a:t>app request by </a:t>
            </a:r>
            <a:r>
              <a:rPr dirty="0" sz="1100" spc="-5">
                <a:latin typeface="Arial MT"/>
                <a:cs typeface="Arial MT"/>
              </a:rPr>
              <a:t>passing </a:t>
            </a:r>
            <a:r>
              <a:rPr dirty="0" sz="1100">
                <a:latin typeface="Arial MT"/>
                <a:cs typeface="Arial MT"/>
              </a:rPr>
              <a:t>config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Application Manager </a:t>
            </a:r>
            <a:r>
              <a:rPr dirty="0" sz="1100">
                <a:latin typeface="Arial MT"/>
                <a:cs typeface="Arial MT"/>
              </a:rPr>
              <a:t>to Resource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ts val="1310"/>
              </a:lnSpc>
              <a:spcBef>
                <a:spcPts val="25"/>
              </a:spcBef>
              <a:buAutoNum type="arabicPeriod"/>
              <a:tabLst>
                <a:tab pos="130175" algn="l"/>
              </a:tabLst>
            </a:pP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allocates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node. Tells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charge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container.</a:t>
            </a:r>
            <a:endParaRPr sz="1100">
              <a:latin typeface="Arial MT"/>
              <a:cs typeface="Arial MT"/>
            </a:endParaRPr>
          </a:p>
          <a:p>
            <a:pPr marL="160020" indent="-147955">
              <a:lnSpc>
                <a:spcPts val="1095"/>
              </a:lnSpc>
              <a:buAutoNum type="arabicPeriod"/>
              <a:tabLst>
                <a:tab pos="160655" algn="l"/>
              </a:tabLst>
            </a:pP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registers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back</a:t>
            </a:r>
            <a:r>
              <a:rPr dirty="0" sz="1100" spc="-10">
                <a:latin typeface="Arial MT"/>
                <a:cs typeface="Arial MT"/>
              </a:rPr>
              <a:t> with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Asks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endParaRPr sz="1100">
              <a:latin typeface="Arial MT"/>
              <a:cs typeface="Arial MT"/>
            </a:endParaRPr>
          </a:p>
          <a:p>
            <a:pPr marL="160020">
              <a:lnSpc>
                <a:spcPts val="1260"/>
              </a:lnSpc>
            </a:pPr>
            <a:r>
              <a:rPr dirty="0" sz="1100" spc="5">
                <a:latin typeface="Arial MT"/>
                <a:cs typeface="Arial MT"/>
              </a:rPr>
              <a:t>to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 marL="12700" marR="100330">
              <a:lnSpc>
                <a:spcPct val="100000"/>
              </a:lnSpc>
              <a:buAutoNum type="arabicPeriod" startAt="4"/>
              <a:tabLst>
                <a:tab pos="160655" algn="l"/>
              </a:tabLst>
            </a:pP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 allocates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containers </a:t>
            </a:r>
            <a:r>
              <a:rPr dirty="0" sz="1100">
                <a:latin typeface="Arial MT"/>
                <a:cs typeface="Arial MT"/>
              </a:rPr>
              <a:t>on different nodes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cluster.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5.Application Manager </a:t>
            </a:r>
            <a:r>
              <a:rPr dirty="0" sz="1100">
                <a:latin typeface="Arial MT"/>
                <a:cs typeface="Arial MT"/>
              </a:rPr>
              <a:t>talks </a:t>
            </a:r>
            <a:r>
              <a:rPr dirty="0" sz="1100" spc="-5">
                <a:latin typeface="Arial MT"/>
                <a:cs typeface="Arial MT"/>
              </a:rPr>
              <a:t>directly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Node Managers </a:t>
            </a:r>
            <a:r>
              <a:rPr dirty="0" sz="1100">
                <a:latin typeface="Arial MT"/>
                <a:cs typeface="Arial MT"/>
              </a:rPr>
              <a:t>on those </a:t>
            </a:r>
            <a:r>
              <a:rPr dirty="0" sz="1100" spc="-5">
                <a:latin typeface="Arial MT"/>
                <a:cs typeface="Arial MT"/>
              </a:rPr>
              <a:t>nodes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 marL="160020" indent="-147955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160655" algn="l"/>
              </a:tabLst>
            </a:pP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monitors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progress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 marL="12700" marR="169545">
              <a:lnSpc>
                <a:spcPct val="100000"/>
              </a:lnSpc>
              <a:buAutoNum type="arabicPeriod" startAt="6"/>
              <a:tabLst>
                <a:tab pos="130175" algn="l"/>
              </a:tabLst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application's </a:t>
            </a:r>
            <a:r>
              <a:rPr dirty="0" sz="1100">
                <a:latin typeface="Arial MT"/>
                <a:cs typeface="Arial MT"/>
              </a:rPr>
              <a:t>tasks are </a:t>
            </a:r>
            <a:r>
              <a:rPr dirty="0" sz="1100" spc="-5">
                <a:latin typeface="Arial MT"/>
                <a:cs typeface="Arial MT"/>
              </a:rPr>
              <a:t>done, Application Manager </a:t>
            </a:r>
            <a:r>
              <a:rPr dirty="0" sz="1100">
                <a:latin typeface="Arial MT"/>
                <a:cs typeface="Arial MT"/>
              </a:rPr>
              <a:t>unregisters </a:t>
            </a:r>
            <a:r>
              <a:rPr dirty="0" sz="1100" spc="-5">
                <a:latin typeface="Arial MT"/>
                <a:cs typeface="Arial MT"/>
              </a:rPr>
              <a:t>itself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Manager.</a:t>
            </a:r>
            <a:endParaRPr sz="1100">
              <a:latin typeface="Arial MT"/>
              <a:cs typeface="Arial MT"/>
            </a:endParaRPr>
          </a:p>
          <a:p>
            <a:pPr marL="160020" indent="-147955">
              <a:lnSpc>
                <a:spcPct val="100000"/>
              </a:lnSpc>
              <a:spcBef>
                <a:spcPts val="95"/>
              </a:spcBef>
              <a:buAutoNum type="arabicPeriod" startAt="6"/>
              <a:tabLst>
                <a:tab pos="160655" algn="l"/>
              </a:tabLst>
            </a:pP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claims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back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previously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allocated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57850" cy="1893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discuss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steps of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starting and stopping of </a:t>
            </a:r>
            <a:r>
              <a:rPr dirty="0" sz="1100">
                <a:latin typeface="Arial MT"/>
                <a:cs typeface="Arial MT"/>
              </a:rPr>
              <a:t>a job </a:t>
            </a:r>
            <a:r>
              <a:rPr dirty="0" sz="1100" spc="-5">
                <a:latin typeface="Arial MT"/>
                <a:cs typeface="Arial MT"/>
              </a:rPr>
              <a:t>in MapReduce </a:t>
            </a:r>
            <a:r>
              <a:rPr dirty="0" sz="1100" spc="-10">
                <a:latin typeface="Arial MT"/>
                <a:cs typeface="Arial MT"/>
              </a:rPr>
              <a:t>v2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does not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21971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First </a:t>
            </a:r>
            <a:r>
              <a:rPr dirty="0" sz="1100">
                <a:latin typeface="Arial MT"/>
                <a:cs typeface="Arial MT"/>
              </a:rPr>
              <a:t>the user </a:t>
            </a:r>
            <a:r>
              <a:rPr dirty="0" sz="1100" spc="-5">
                <a:latin typeface="Arial MT"/>
                <a:cs typeface="Arial MT"/>
              </a:rPr>
              <a:t>submits </a:t>
            </a:r>
            <a:r>
              <a:rPr dirty="0" sz="1100">
                <a:latin typeface="Arial MT"/>
                <a:cs typeface="Arial MT"/>
              </a:rPr>
              <a:t>an app request by </a:t>
            </a:r>
            <a:r>
              <a:rPr dirty="0" sz="1100" spc="-5">
                <a:latin typeface="Arial MT"/>
                <a:cs typeface="Arial MT"/>
              </a:rPr>
              <a:t>passing </a:t>
            </a:r>
            <a:r>
              <a:rPr dirty="0" sz="1100">
                <a:latin typeface="Arial MT"/>
                <a:cs typeface="Arial MT"/>
              </a:rPr>
              <a:t>configuration to the </a:t>
            </a:r>
            <a:r>
              <a:rPr dirty="0" sz="1100" spc="-5">
                <a:latin typeface="Arial MT"/>
                <a:cs typeface="Arial MT"/>
              </a:rPr>
              <a:t>Application Master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Arial MT"/>
                <a:cs typeface="Arial MT"/>
              </a:rPr>
              <a:t>Next,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allocate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container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monitors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done,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>
                <a:latin typeface="Arial MT"/>
                <a:cs typeface="Arial MT"/>
              </a:rPr>
              <a:t> 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unregisters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5">
                <a:latin typeface="Arial MT"/>
                <a:cs typeface="Arial MT"/>
              </a:rPr>
              <a:t> Manager.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57520" cy="3937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describe in</a:t>
            </a:r>
            <a:r>
              <a:rPr dirty="0" sz="1100">
                <a:latin typeface="Arial MT"/>
                <a:cs typeface="Arial MT"/>
              </a:rPr>
              <a:t> more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</a:t>
            </a:r>
            <a:r>
              <a:rPr dirty="0" sz="1100">
                <a:latin typeface="Arial MT"/>
                <a:cs typeface="Arial MT"/>
              </a:rPr>
              <a:t> 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461009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First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client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submits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5">
                <a:latin typeface="Arial MT"/>
                <a:cs typeface="Arial MT"/>
              </a:rPr>
              <a:t> Manager, including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2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 </a:t>
            </a:r>
            <a:r>
              <a:rPr dirty="0" sz="1100">
                <a:latin typeface="Arial MT"/>
                <a:cs typeface="Arial MT"/>
              </a:rPr>
              <a:t>Launch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Context.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762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Next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negotiates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container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bootstraps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>
                <a:latin typeface="Arial MT"/>
                <a:cs typeface="Arial MT"/>
              </a:rPr>
              <a:t> registers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with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containers.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al MT"/>
              <a:cs typeface="Arial MT"/>
            </a:endParaRPr>
          </a:p>
          <a:p>
            <a:pPr marL="12700" marR="459740">
              <a:lnSpc>
                <a:spcPct val="102699"/>
              </a:lnSpc>
            </a:pPr>
            <a:r>
              <a:rPr dirty="0" sz="1100">
                <a:latin typeface="Arial MT"/>
                <a:cs typeface="Arial MT"/>
              </a:rPr>
              <a:t>After that the </a:t>
            </a:r>
            <a:r>
              <a:rPr dirty="0" sz="1100" spc="-5">
                <a:latin typeface="Arial MT"/>
                <a:cs typeface="Arial MT"/>
              </a:rPr>
              <a:t>Application Master </a:t>
            </a:r>
            <a:r>
              <a:rPr dirty="0" sz="1100">
                <a:latin typeface="Arial MT"/>
                <a:cs typeface="Arial MT"/>
              </a:rPr>
              <a:t>communicates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Node </a:t>
            </a:r>
            <a:r>
              <a:rPr dirty="0" sz="1100" spc="-5">
                <a:latin typeface="Arial MT"/>
                <a:cs typeface="Arial MT"/>
              </a:rPr>
              <a:t>Managers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been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granted,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specifying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CLC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container.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12700" marR="18415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the </a:t>
            </a:r>
            <a:r>
              <a:rPr dirty="0" sz="1100" spc="-5">
                <a:latin typeface="Arial MT"/>
                <a:cs typeface="Arial MT"/>
              </a:rPr>
              <a:t>Application Master </a:t>
            </a:r>
            <a:r>
              <a:rPr dirty="0" sz="1100">
                <a:latin typeface="Arial MT"/>
                <a:cs typeface="Arial MT"/>
              </a:rPr>
              <a:t>manages </a:t>
            </a:r>
            <a:r>
              <a:rPr dirty="0" sz="1100" spc="-5">
                <a:latin typeface="Arial MT"/>
                <a:cs typeface="Arial MT"/>
              </a:rPr>
              <a:t>application execution. During execution,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provides </a:t>
            </a:r>
            <a:r>
              <a:rPr dirty="0" sz="1100">
                <a:latin typeface="Arial MT"/>
                <a:cs typeface="Arial MT"/>
              </a:rPr>
              <a:t>progress and status information to the </a:t>
            </a:r>
            <a:r>
              <a:rPr dirty="0" sz="1100" spc="-5">
                <a:latin typeface="Arial MT"/>
                <a:cs typeface="Arial MT"/>
              </a:rPr>
              <a:t>Application Master.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client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monitor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application’s status by querying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Resource Manager or by </a:t>
            </a:r>
            <a:r>
              <a:rPr dirty="0" sz="1100">
                <a:latin typeface="Arial MT"/>
                <a:cs typeface="Arial MT"/>
              </a:rPr>
              <a:t> communicating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directly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completion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Finally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un-registers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5">
                <a:latin typeface="Arial MT"/>
                <a:cs typeface="Arial MT"/>
              </a:rPr>
              <a:t> Manager,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5">
                <a:latin typeface="Arial MT"/>
                <a:cs typeface="Arial MT"/>
              </a:rPr>
              <a:t>cleans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68010" cy="4641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9400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Shuffle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work</a:t>
            </a:r>
            <a:r>
              <a:rPr dirty="0" sz="1100">
                <a:latin typeface="Arial MT"/>
                <a:cs typeface="Arial MT"/>
              </a:rPr>
              <a:t> flow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YARN.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Master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service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initializes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>
                <a:latin typeface="Arial MT"/>
                <a:cs typeface="Arial MT"/>
              </a:rPr>
              <a:t> by</a:t>
            </a:r>
            <a:r>
              <a:rPr dirty="0" sz="1100" spc="-5">
                <a:latin typeface="Arial MT"/>
                <a:cs typeface="Arial MT"/>
              </a:rPr>
              <a:t> calling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initialize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Application()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LocalVolumeAuxiliaryService.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Next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 service</a:t>
            </a:r>
            <a:r>
              <a:rPr dirty="0" sz="1100">
                <a:latin typeface="Arial MT"/>
                <a:cs typeface="Arial MT"/>
              </a:rPr>
              <a:t> requests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 </a:t>
            </a:r>
            <a:r>
              <a:rPr dirty="0" sz="1100" spc="-5">
                <a:latin typeface="Arial MT"/>
                <a:cs typeface="Arial MT"/>
              </a:rPr>
              <a:t>Manager.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27749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Resource</a:t>
            </a:r>
            <a:r>
              <a:rPr dirty="0" sz="1100" spc="-5">
                <a:latin typeface="Arial MT"/>
                <a:cs typeface="Arial MT"/>
              </a:rPr>
              <a:t> Manager </a:t>
            </a:r>
            <a:r>
              <a:rPr dirty="0" sz="1100">
                <a:latin typeface="Arial MT"/>
                <a:cs typeface="Arial MT"/>
              </a:rPr>
              <a:t>sends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AppMaster </a:t>
            </a:r>
            <a:r>
              <a:rPr dirty="0" sz="1100">
                <a:latin typeface="Arial MT"/>
                <a:cs typeface="Arial MT"/>
              </a:rPr>
              <a:t>uses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containers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NodeManager.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After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Manager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</a:t>
            </a:r>
            <a:r>
              <a:rPr dirty="0" sz="1100" spc="-5">
                <a:latin typeface="Arial MT"/>
                <a:cs typeface="Arial MT"/>
              </a:rPr>
              <a:t> launches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containers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node’s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LocalVolumeAuxiliaryService.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301625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saved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AppMaster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later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TaskCompletion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events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425450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map-side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spills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generating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Completion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events.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2700" marR="2476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ReduceTasks fetch Task </a:t>
            </a:r>
            <a:r>
              <a:rPr dirty="0" sz="1100" spc="-5">
                <a:latin typeface="Arial MT"/>
                <a:cs typeface="Arial MT"/>
              </a:rPr>
              <a:t>Completion events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Application Manager. </a:t>
            </a:r>
            <a:r>
              <a:rPr dirty="0" sz="1100">
                <a:latin typeface="Arial MT"/>
                <a:cs typeface="Arial MT"/>
              </a:rPr>
              <a:t>The task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Completion events include </a:t>
            </a:r>
            <a:r>
              <a:rPr dirty="0" sz="1100">
                <a:latin typeface="Arial MT"/>
                <a:cs typeface="Arial MT"/>
              </a:rPr>
              <a:t>information on the </a:t>
            </a:r>
            <a:r>
              <a:rPr dirty="0" sz="1100" spc="-5">
                <a:latin typeface="Arial MT"/>
                <a:cs typeface="Arial MT"/>
              </a:rPr>
              <a:t>location </a:t>
            </a:r>
            <a:r>
              <a:rPr dirty="0" sz="1100">
                <a:latin typeface="Arial MT"/>
                <a:cs typeface="Arial MT"/>
              </a:rPr>
              <a:t>of map output data, </a:t>
            </a:r>
            <a:r>
              <a:rPr dirty="0" sz="1100" spc="-5">
                <a:latin typeface="Arial MT"/>
                <a:cs typeface="Arial MT"/>
              </a:rPr>
              <a:t>enabling</a:t>
            </a:r>
            <a:r>
              <a:rPr dirty="0" sz="1100">
                <a:latin typeface="Arial MT"/>
                <a:cs typeface="Arial MT"/>
              </a:rPr>
              <a:t> 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copy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locations.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30162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Reduce</a:t>
            </a:r>
            <a:r>
              <a:rPr dirty="0" sz="1100">
                <a:latin typeface="Arial MT"/>
                <a:cs typeface="Arial MT"/>
              </a:rPr>
              <a:t> tasks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information.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Spills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interim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merges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written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nodes.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161925">
              <a:lnSpc>
                <a:spcPct val="100000"/>
              </a:lnSpc>
            </a:pPr>
            <a:r>
              <a:rPr dirty="0" sz="1100" spc="-5">
                <a:latin typeface="Arial MT"/>
                <a:cs typeface="Arial MT"/>
              </a:rPr>
              <a:t>Finally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Application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Master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stopApplication()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LocalVolumeAuxiliaryService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clean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volume.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187769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Lab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2.3: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 Distributed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Shell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03" y="883920"/>
              <a:ext cx="6489065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26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9465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section,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describe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monitor your </a:t>
            </a:r>
            <a:r>
              <a:rPr dirty="0" sz="1100">
                <a:latin typeface="Arial MT"/>
                <a:cs typeface="Arial MT"/>
              </a:rPr>
              <a:t>jobs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YARN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531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674360" cy="25609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Users </a:t>
            </a:r>
            <a:r>
              <a:rPr dirty="0" sz="1100" spc="-5">
                <a:latin typeface="Arial MT"/>
                <a:cs typeface="Arial MT"/>
              </a:rPr>
              <a:t>submitting </a:t>
            </a:r>
            <a:r>
              <a:rPr dirty="0" sz="1100">
                <a:latin typeface="Arial MT"/>
                <a:cs typeface="Arial MT"/>
              </a:rPr>
              <a:t>and managing jobs can control </a:t>
            </a:r>
            <a:r>
              <a:rPr dirty="0" sz="1100" spc="-5">
                <a:latin typeface="Arial MT"/>
                <a:cs typeface="Arial MT"/>
              </a:rPr>
              <a:t>which version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to use by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invoking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particular </a:t>
            </a:r>
            <a:r>
              <a:rPr dirty="0" sz="1100">
                <a:latin typeface="Arial MT"/>
                <a:cs typeface="Arial MT"/>
              </a:rPr>
              <a:t>command. For </a:t>
            </a:r>
            <a:r>
              <a:rPr dirty="0" sz="1100" spc="-10">
                <a:latin typeface="Arial MT"/>
                <a:cs typeface="Arial MT"/>
              </a:rPr>
              <a:t>MRv1, </a:t>
            </a:r>
            <a:r>
              <a:rPr dirty="0" sz="1100">
                <a:latin typeface="Arial MT"/>
                <a:cs typeface="Arial MT"/>
              </a:rPr>
              <a:t>users run </a:t>
            </a:r>
            <a:r>
              <a:rPr dirty="0" sz="1100" spc="-5">
                <a:latin typeface="Arial MT"/>
                <a:cs typeface="Arial MT"/>
              </a:rPr>
              <a:t>hadoop1 </a:t>
            </a:r>
            <a:r>
              <a:rPr dirty="0" sz="1100">
                <a:latin typeface="Arial MT"/>
                <a:cs typeface="Arial MT"/>
              </a:rPr>
              <a:t>or use hadoop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–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classic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 </a:t>
            </a:r>
            <a:r>
              <a:rPr dirty="0" sz="1100">
                <a:latin typeface="Arial MT"/>
                <a:cs typeface="Arial MT"/>
              </a:rPr>
              <a:t>set. For </a:t>
            </a:r>
            <a:r>
              <a:rPr dirty="0" sz="1100" spc="-10">
                <a:latin typeface="Arial MT"/>
                <a:cs typeface="Arial MT"/>
              </a:rPr>
              <a:t>MRv2, </a:t>
            </a:r>
            <a:r>
              <a:rPr dirty="0" sz="1100">
                <a:latin typeface="Arial MT"/>
                <a:cs typeface="Arial MT"/>
              </a:rPr>
              <a:t>users run </a:t>
            </a:r>
            <a:r>
              <a:rPr dirty="0" sz="1100" spc="-5">
                <a:latin typeface="Arial MT"/>
                <a:cs typeface="Arial MT"/>
              </a:rPr>
              <a:t>hadoop2 </a:t>
            </a:r>
            <a:r>
              <a:rPr dirty="0" sz="1100">
                <a:latin typeface="Arial MT"/>
                <a:cs typeface="Arial MT"/>
              </a:rPr>
              <a:t>or mapred or </a:t>
            </a:r>
            <a:r>
              <a:rPr dirty="0" sz="1100" spc="-5">
                <a:latin typeface="Arial MT"/>
                <a:cs typeface="Arial MT"/>
              </a:rPr>
              <a:t>yarn. </a:t>
            </a:r>
            <a:r>
              <a:rPr dirty="0" sz="1100">
                <a:latin typeface="Arial MT"/>
                <a:cs typeface="Arial MT"/>
              </a:rPr>
              <a:t>The hadoop command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itself is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linked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MRv2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versions</a:t>
            </a:r>
            <a:r>
              <a:rPr dirty="0" sz="1100">
                <a:latin typeface="Arial MT"/>
                <a:cs typeface="Arial MT"/>
              </a:rPr>
              <a:t> 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installed.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 MT"/>
              <a:cs typeface="Arial MT"/>
            </a:endParaRPr>
          </a:p>
          <a:p>
            <a:pPr marL="12700" marR="9080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ecosystem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components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 mapreduce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hood, 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 set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their running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modifying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MAPR_MAPREDUCE_MODE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appropriate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ecosystem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 MT"/>
              <a:cs typeface="Arial MT"/>
            </a:endParaRPr>
          </a:p>
          <a:p>
            <a:pPr marL="12700" marR="278130">
              <a:lnSpc>
                <a:spcPct val="101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MapR clients </a:t>
            </a:r>
            <a:r>
              <a:rPr dirty="0" sz="1100">
                <a:latin typeface="Arial MT"/>
                <a:cs typeface="Arial MT"/>
              </a:rPr>
              <a:t>submitting jobs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outside the cluster can set a parameter </a:t>
            </a:r>
            <a:r>
              <a:rPr dirty="0" sz="1100" spc="-5">
                <a:latin typeface="Arial MT"/>
                <a:cs typeface="Arial MT"/>
              </a:rPr>
              <a:t>called </a:t>
            </a:r>
            <a:r>
              <a:rPr dirty="0" sz="1100">
                <a:latin typeface="Arial MT"/>
                <a:cs typeface="Arial MT"/>
              </a:rPr>
              <a:t> default_mode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their /opt/mapr/conf/hadoop_version </a:t>
            </a:r>
            <a:r>
              <a:rPr dirty="0" sz="1100">
                <a:latin typeface="Arial MT"/>
                <a:cs typeface="Arial MT"/>
              </a:rPr>
              <a:t>configuration file. This setting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override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setting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245745">
              <a:lnSpc>
                <a:spcPct val="102699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setting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cluster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itself</a:t>
            </a:r>
            <a:r>
              <a:rPr dirty="0" sz="1100">
                <a:latin typeface="Arial MT"/>
                <a:cs typeface="Arial MT"/>
              </a:rPr>
              <a:t> may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maprcli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also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operation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MCS.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364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35295" cy="18967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look at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high-level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differences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YARN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management.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3589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MRv1,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Web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jobs.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history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server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Web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UI.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69215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10">
                <a:latin typeface="Arial MT"/>
                <a:cs typeface="Arial MT"/>
              </a:rPr>
              <a:t>MRv1,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can use the metrics database </a:t>
            </a:r>
            <a:r>
              <a:rPr dirty="0" sz="1100" spc="-5">
                <a:latin typeface="Arial MT"/>
                <a:cs typeface="Arial MT"/>
              </a:rPr>
              <a:t>(available </a:t>
            </a:r>
            <a:r>
              <a:rPr dirty="0" sz="1100">
                <a:latin typeface="Arial MT"/>
                <a:cs typeface="Arial MT"/>
              </a:rPr>
              <a:t>through the </a:t>
            </a:r>
            <a:r>
              <a:rPr dirty="0" sz="1100" spc="-10">
                <a:latin typeface="Arial MT"/>
                <a:cs typeface="Arial MT"/>
              </a:rPr>
              <a:t>MCS)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monitor </a:t>
            </a:r>
            <a:r>
              <a:rPr dirty="0" sz="1100">
                <a:latin typeface="Arial MT"/>
                <a:cs typeface="Arial MT"/>
              </a:rPr>
              <a:t>jobs.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metrics database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available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YARN in </a:t>
            </a:r>
            <a:r>
              <a:rPr dirty="0" sz="1100">
                <a:latin typeface="Arial MT"/>
                <a:cs typeface="Arial MT"/>
              </a:rPr>
              <a:t>a subsequent </a:t>
            </a:r>
            <a:r>
              <a:rPr dirty="0" sz="1100" spc="-5">
                <a:latin typeface="Arial MT"/>
                <a:cs typeface="Arial MT"/>
              </a:rPr>
              <a:t>release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 software.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You 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monitor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MRv1.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yarn,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mapred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5">
                <a:latin typeface="Arial MT"/>
                <a:cs typeface="Arial MT"/>
              </a:rPr>
              <a:t> yarn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monitor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2226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 look at </a:t>
            </a:r>
            <a:r>
              <a:rPr dirty="0" sz="1100">
                <a:latin typeface="Arial MT"/>
                <a:cs typeface="Arial MT"/>
              </a:rPr>
              <a:t>the Job </a:t>
            </a:r>
            <a:r>
              <a:rPr dirty="0" sz="1100" spc="-5">
                <a:latin typeface="Arial MT"/>
                <a:cs typeface="Arial MT"/>
              </a:rPr>
              <a:t>History Server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web </a:t>
            </a:r>
            <a:r>
              <a:rPr dirty="0" sz="1100" spc="-5">
                <a:latin typeface="Arial MT"/>
                <a:cs typeface="Arial MT"/>
              </a:rPr>
              <a:t>UI. This </a:t>
            </a:r>
            <a:r>
              <a:rPr dirty="0" sz="1100">
                <a:latin typeface="Arial MT"/>
                <a:cs typeface="Arial MT"/>
              </a:rPr>
              <a:t>screen shot </a:t>
            </a:r>
            <a:r>
              <a:rPr dirty="0" sz="1100" spc="-5">
                <a:latin typeface="Arial MT"/>
                <a:cs typeface="Arial MT"/>
              </a:rPr>
              <a:t>shows </a:t>
            </a:r>
            <a:r>
              <a:rPr dirty="0" sz="1100">
                <a:latin typeface="Arial MT"/>
                <a:cs typeface="Arial MT"/>
              </a:rPr>
              <a:t>the summary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v2</a:t>
            </a:r>
            <a:r>
              <a:rPr dirty="0" sz="1100">
                <a:latin typeface="Arial MT"/>
                <a:cs typeface="Arial MT"/>
              </a:rPr>
              <a:t> .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5">
                <a:latin typeface="Arial MT"/>
                <a:cs typeface="Arial MT"/>
              </a:rPr>
              <a:t> drill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down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details.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635" y="1153668"/>
              <a:ext cx="6409817" cy="31165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4250"/>
            <a:ext cx="5602605" cy="2617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2384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Calibri"/>
                <a:cs typeface="Calibri"/>
              </a:rPr>
              <a:t>It </a:t>
            </a:r>
            <a:r>
              <a:rPr dirty="0" sz="1700" spc="-5">
                <a:latin typeface="Calibri"/>
                <a:cs typeface="Calibri"/>
              </a:rPr>
              <a:t>should </a:t>
            </a:r>
            <a:r>
              <a:rPr dirty="0" sz="1700">
                <a:latin typeface="Calibri"/>
                <a:cs typeface="Calibri"/>
              </a:rPr>
              <a:t>be </a:t>
            </a:r>
            <a:r>
              <a:rPr dirty="0" sz="1700" spc="-5">
                <a:latin typeface="Calibri"/>
                <a:cs typeface="Calibri"/>
              </a:rPr>
              <a:t>noted that MapReduce was </a:t>
            </a:r>
            <a:r>
              <a:rPr dirty="0" sz="1700">
                <a:latin typeface="Calibri"/>
                <a:cs typeface="Calibri"/>
              </a:rPr>
              <a:t>not </a:t>
            </a:r>
            <a:r>
              <a:rPr dirty="0" sz="1700" spc="-10">
                <a:latin typeface="Calibri"/>
                <a:cs typeface="Calibri"/>
              </a:rPr>
              <a:t>invented at </a:t>
            </a:r>
            <a:r>
              <a:rPr dirty="0" sz="1700">
                <a:latin typeface="Calibri"/>
                <a:cs typeface="Calibri"/>
              </a:rPr>
              <a:t>Google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(or Hadoop). Lisp,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 spc="-10">
                <a:latin typeface="Calibri"/>
                <a:cs typeface="Calibri"/>
              </a:rPr>
              <a:t>example, </a:t>
            </a:r>
            <a:r>
              <a:rPr dirty="0" sz="1700">
                <a:latin typeface="Calibri"/>
                <a:cs typeface="Calibri"/>
              </a:rPr>
              <a:t>has used a </a:t>
            </a:r>
            <a:r>
              <a:rPr dirty="0" sz="1700" spc="-5">
                <a:latin typeface="Calibri"/>
                <a:cs typeface="Calibri"/>
              </a:rPr>
              <a:t>map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-5">
                <a:latin typeface="Calibri"/>
                <a:cs typeface="Calibri"/>
              </a:rPr>
              <a:t>reduce set </a:t>
            </a:r>
            <a:r>
              <a:rPr dirty="0" sz="1700">
                <a:latin typeface="Calibri"/>
                <a:cs typeface="Calibri"/>
              </a:rPr>
              <a:t> of functionality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since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1970's.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700" spc="-5">
                <a:latin typeface="Calibri"/>
                <a:cs typeface="Calibri"/>
              </a:rPr>
              <a:t>Here, we </a:t>
            </a:r>
            <a:r>
              <a:rPr dirty="0" sz="1700">
                <a:latin typeface="Calibri"/>
                <a:cs typeface="Calibri"/>
              </a:rPr>
              <a:t>see </a:t>
            </a:r>
            <a:r>
              <a:rPr dirty="0" sz="1700" spc="-5">
                <a:latin typeface="Calibri"/>
                <a:cs typeface="Calibri"/>
              </a:rPr>
              <a:t>how </a:t>
            </a:r>
            <a:r>
              <a:rPr dirty="0" sz="1700">
                <a:latin typeface="Calibri"/>
                <a:cs typeface="Calibri"/>
              </a:rPr>
              <a:t>Lisp uses the </a:t>
            </a:r>
            <a:r>
              <a:rPr dirty="0" sz="1700" spc="-5">
                <a:latin typeface="Calibri"/>
                <a:cs typeface="Calibri"/>
              </a:rPr>
              <a:t>MapReduce </a:t>
            </a:r>
            <a:r>
              <a:rPr dirty="0" sz="1700">
                <a:latin typeface="Calibri"/>
                <a:cs typeface="Calibri"/>
              </a:rPr>
              <a:t>model. </a:t>
            </a:r>
            <a:r>
              <a:rPr dirty="0" sz="1700" spc="-5">
                <a:latin typeface="Calibri"/>
                <a:cs typeface="Calibri"/>
              </a:rPr>
              <a:t>This 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example </a:t>
            </a:r>
            <a:r>
              <a:rPr dirty="0" sz="1700">
                <a:latin typeface="Calibri"/>
                <a:cs typeface="Calibri"/>
              </a:rPr>
              <a:t>has a </a:t>
            </a:r>
            <a:r>
              <a:rPr dirty="0" sz="1700" spc="-5">
                <a:latin typeface="Calibri"/>
                <a:cs typeface="Calibri"/>
              </a:rPr>
              <a:t>map 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square </a:t>
            </a:r>
            <a:r>
              <a:rPr dirty="0" sz="1700">
                <a:latin typeface="Calibri"/>
                <a:cs typeface="Calibri"/>
              </a:rPr>
              <a:t>function </a:t>
            </a:r>
            <a:r>
              <a:rPr dirty="0" sz="1700" spc="-5">
                <a:latin typeface="Calibri"/>
                <a:cs typeface="Calibri"/>
              </a:rPr>
              <a:t>on </a:t>
            </a:r>
            <a:r>
              <a:rPr dirty="0" sz="1700">
                <a:latin typeface="Calibri"/>
                <a:cs typeface="Calibri"/>
              </a:rPr>
              <a:t>an input </a:t>
            </a:r>
            <a:r>
              <a:rPr dirty="0" sz="1700" spc="-5">
                <a:latin typeface="Calibri"/>
                <a:cs typeface="Calibri"/>
              </a:rPr>
              <a:t>list </a:t>
            </a:r>
            <a:r>
              <a:rPr dirty="0" sz="1700" spc="-10">
                <a:latin typeface="Calibri"/>
                <a:cs typeface="Calibri"/>
              </a:rPr>
              <a:t>from 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1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>
                <a:latin typeface="Calibri"/>
                <a:cs typeface="Calibri"/>
              </a:rPr>
              <a:t>4. The </a:t>
            </a:r>
            <a:r>
              <a:rPr dirty="0" sz="1700" spc="-5">
                <a:latin typeface="Calibri"/>
                <a:cs typeface="Calibri"/>
              </a:rPr>
              <a:t>square </a:t>
            </a:r>
            <a:r>
              <a:rPr dirty="0" sz="1700">
                <a:latin typeface="Calibri"/>
                <a:cs typeface="Calibri"/>
              </a:rPr>
              <a:t>function, since it is mapped, will apply </a:t>
            </a:r>
            <a:r>
              <a:rPr dirty="0" sz="1700" spc="-5">
                <a:latin typeface="Calibri"/>
                <a:cs typeface="Calibri"/>
              </a:rPr>
              <a:t>to </a:t>
            </a:r>
            <a:r>
              <a:rPr dirty="0" sz="1700">
                <a:latin typeface="Calibri"/>
                <a:cs typeface="Calibri"/>
              </a:rPr>
              <a:t> each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inputs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produce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5">
                <a:latin typeface="Calibri"/>
                <a:cs typeface="Calibri"/>
              </a:rPr>
              <a:t>single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per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input.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this </a:t>
            </a:r>
            <a:r>
              <a:rPr dirty="0" sz="1700" spc="-3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case </a:t>
            </a:r>
            <a:r>
              <a:rPr dirty="0" sz="1700">
                <a:latin typeface="Calibri"/>
                <a:cs typeface="Calibri"/>
              </a:rPr>
              <a:t>1, 4, 9, and 16. </a:t>
            </a:r>
            <a:r>
              <a:rPr dirty="0" sz="1700" spc="-5">
                <a:latin typeface="Calibri"/>
                <a:cs typeface="Calibri"/>
              </a:rPr>
              <a:t>The </a:t>
            </a:r>
            <a:r>
              <a:rPr dirty="0" sz="1700">
                <a:latin typeface="Calibri"/>
                <a:cs typeface="Calibri"/>
              </a:rPr>
              <a:t>addition </a:t>
            </a:r>
            <a:r>
              <a:rPr dirty="0" sz="1700" spc="-5">
                <a:latin typeface="Calibri"/>
                <a:cs typeface="Calibri"/>
              </a:rPr>
              <a:t>function reduces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10">
                <a:latin typeface="Calibri"/>
                <a:cs typeface="Calibri"/>
              </a:rPr>
              <a:t>list </a:t>
            </a:r>
            <a:r>
              <a:rPr dirty="0" sz="1700">
                <a:latin typeface="Calibri"/>
                <a:cs typeface="Calibri"/>
              </a:rPr>
              <a:t>and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produces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 single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output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which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sum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of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input.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45274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 screen shot </a:t>
            </a:r>
            <a:r>
              <a:rPr dirty="0" sz="1100" spc="-5">
                <a:latin typeface="Arial MT"/>
                <a:cs typeface="Arial MT"/>
              </a:rPr>
              <a:t>above shows </a:t>
            </a:r>
            <a:r>
              <a:rPr dirty="0" sz="1100">
                <a:latin typeface="Arial MT"/>
                <a:cs typeface="Arial MT"/>
              </a:rPr>
              <a:t>the summary of a </a:t>
            </a:r>
            <a:r>
              <a:rPr dirty="0" sz="1100" spc="-5">
                <a:latin typeface="Arial MT"/>
                <a:cs typeface="Arial MT"/>
              </a:rPr>
              <a:t>launched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10">
                <a:latin typeface="Arial MT"/>
                <a:cs typeface="Arial MT"/>
              </a:rPr>
              <a:t>MRv2. </a:t>
            </a:r>
            <a:r>
              <a:rPr dirty="0" sz="1100">
                <a:latin typeface="Arial MT"/>
                <a:cs typeface="Arial MT"/>
              </a:rPr>
              <a:t>You can </a:t>
            </a:r>
            <a:r>
              <a:rPr dirty="0" sz="1100" spc="-5">
                <a:latin typeface="Arial MT"/>
                <a:cs typeface="Arial MT"/>
              </a:rPr>
              <a:t>dig into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8609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partial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screen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depicts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counters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launched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32638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partial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screen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depicts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parameters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were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effective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particular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702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27914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Lab 2.4: </a:t>
            </a:r>
            <a:r>
              <a:rPr dirty="0" sz="1100" spc="-5">
                <a:latin typeface="Arial MT"/>
                <a:cs typeface="Arial MT"/>
              </a:rPr>
              <a:t>Examine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Results in </a:t>
            </a:r>
            <a:r>
              <a:rPr dirty="0" sz="1100">
                <a:latin typeface="Arial MT"/>
                <a:cs typeface="Arial MT"/>
              </a:rPr>
              <a:t>History </a:t>
            </a:r>
            <a:r>
              <a:rPr dirty="0" sz="1100" spc="-5">
                <a:latin typeface="Arial MT"/>
                <a:cs typeface="Arial MT"/>
              </a:rPr>
              <a:t>Server </a:t>
            </a:r>
            <a:r>
              <a:rPr dirty="0" sz="1100" spc="5">
                <a:latin typeface="Arial MT"/>
                <a:cs typeface="Arial MT"/>
              </a:rPr>
              <a:t>Web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UI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346" y="4803394"/>
            <a:ext cx="5612130" cy="104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completed Lesson </a:t>
            </a:r>
            <a:r>
              <a:rPr dirty="0" sz="1100" spc="-5">
                <a:latin typeface="Arial MT"/>
                <a:cs typeface="Arial MT"/>
              </a:rPr>
              <a:t>Two!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understanding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executes 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v1,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what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motivation was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develop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based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limitations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version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understand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differences </a:t>
            </a:r>
            <a:r>
              <a:rPr dirty="0" sz="1100" spc="-5">
                <a:latin typeface="Arial MT"/>
                <a:cs typeface="Arial MT"/>
              </a:rPr>
              <a:t>between </a:t>
            </a:r>
            <a:r>
              <a:rPr dirty="0" sz="1100" spc="-10">
                <a:latin typeface="Arial MT"/>
                <a:cs typeface="Arial MT"/>
              </a:rPr>
              <a:t>MR</a:t>
            </a:r>
            <a:r>
              <a:rPr dirty="0" sz="1100" spc="-5">
                <a:latin typeface="Arial MT"/>
                <a:cs typeface="Arial MT"/>
              </a:rPr>
              <a:t> version </a:t>
            </a:r>
            <a:r>
              <a:rPr dirty="0" sz="1100">
                <a:latin typeface="Arial MT"/>
                <a:cs typeface="Arial MT"/>
              </a:rPr>
              <a:t>one and </a:t>
            </a:r>
            <a:r>
              <a:rPr dirty="0" sz="1100" spc="-5">
                <a:latin typeface="Arial MT"/>
                <a:cs typeface="Arial MT"/>
              </a:rPr>
              <a:t>version two.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know how </a:t>
            </a:r>
            <a:r>
              <a:rPr dirty="0" sz="1100" spc="-5">
                <a:latin typeface="Arial MT"/>
                <a:cs typeface="Arial MT"/>
              </a:rPr>
              <a:t>YARN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executes </a:t>
            </a:r>
            <a:r>
              <a:rPr dirty="0" sz="1100">
                <a:latin typeface="Arial MT"/>
                <a:cs typeface="Arial MT"/>
              </a:rPr>
              <a:t>and manages jobs. In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next lesson you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learn </a:t>
            </a:r>
            <a:r>
              <a:rPr dirty="0" sz="1100">
                <a:latin typeface="Arial MT"/>
                <a:cs typeface="Arial MT"/>
              </a:rPr>
              <a:t>how to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simple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6753" y="354837"/>
            <a:ext cx="154559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Framework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3842" y="1790801"/>
            <a:ext cx="3734316" cy="1295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L2-</a:t>
            </a:r>
            <a:r>
              <a:rPr dirty="0" spc="-5"/>
              <a:t>35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436" y="2171700"/>
              <a:ext cx="4659723" cy="10789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0590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Build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Applications,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5558" y="9594081"/>
            <a:ext cx="2794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3</a:t>
            </a:r>
            <a:r>
              <a:rPr dirty="0" sz="1000" spc="-5">
                <a:latin typeface="Arial MT"/>
                <a:cs typeface="Arial MT"/>
              </a:rPr>
              <a:t>-</a:t>
            </a:r>
            <a:r>
              <a:rPr dirty="0" sz="1000" spc="-5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661660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Welcome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Lesson Three.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-5">
                <a:latin typeface="Arial MT"/>
                <a:cs typeface="Arial MT"/>
              </a:rPr>
              <a:t> will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learn about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programming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problem, </a:t>
            </a:r>
            <a:r>
              <a:rPr dirty="0" sz="1100">
                <a:latin typeface="Arial MT"/>
                <a:cs typeface="Arial MT"/>
              </a:rPr>
              <a:t> how to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design, 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Mapper, Reducer, and Driver classes. </a:t>
            </a:r>
            <a:r>
              <a:rPr dirty="0" sz="1100" spc="5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will also build,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code,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examine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3290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5003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93763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may be used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10">
                <a:latin typeface="Arial MT"/>
                <a:cs typeface="Arial MT"/>
              </a:rPr>
              <a:t>wide </a:t>
            </a:r>
            <a:r>
              <a:rPr dirty="0" sz="1100" spc="-5">
                <a:latin typeface="Arial MT"/>
                <a:cs typeface="Arial MT"/>
              </a:rPr>
              <a:t>variety </a:t>
            </a:r>
            <a:r>
              <a:rPr dirty="0" sz="1100">
                <a:latin typeface="Arial MT"/>
                <a:cs typeface="Arial MT"/>
              </a:rPr>
              <a:t>of batch-processed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tasks.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05145" cy="35483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>
                <a:latin typeface="Arial MT"/>
                <a:cs typeface="Arial MT"/>
              </a:rPr>
              <a:t> some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tips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programming.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67310">
              <a:lnSpc>
                <a:spcPct val="101200"/>
              </a:lnSpc>
            </a:pPr>
            <a:r>
              <a:rPr dirty="0" sz="1100" spc="-5">
                <a:latin typeface="Arial MT"/>
                <a:cs typeface="Arial MT"/>
              </a:rPr>
              <a:t>Most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5">
                <a:latin typeface="Arial MT"/>
                <a:cs typeface="Arial MT"/>
              </a:rPr>
              <a:t>non-logic </a:t>
            </a:r>
            <a:r>
              <a:rPr dirty="0" sz="1100">
                <a:latin typeface="Arial MT"/>
                <a:cs typeface="Arial MT"/>
              </a:rPr>
              <a:t>part of </a:t>
            </a:r>
            <a:r>
              <a:rPr dirty="0" sz="1100" spc="-5">
                <a:latin typeface="Arial MT"/>
                <a:cs typeface="Arial MT"/>
              </a:rPr>
              <a:t>your MapReduce </a:t>
            </a:r>
            <a:r>
              <a:rPr dirty="0" sz="1100">
                <a:latin typeface="Arial MT"/>
                <a:cs typeface="Arial MT"/>
              </a:rPr>
              <a:t>code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same across </a:t>
            </a:r>
            <a:r>
              <a:rPr dirty="0" sz="1100" spc="-5">
                <a:latin typeface="Arial MT"/>
                <a:cs typeface="Arial MT"/>
              </a:rPr>
              <a:t>all your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applications.</a:t>
            </a:r>
            <a:r>
              <a:rPr dirty="0" sz="1100">
                <a:latin typeface="Arial MT"/>
                <a:cs typeface="Arial MT"/>
              </a:rPr>
              <a:t> This </a:t>
            </a:r>
            <a:r>
              <a:rPr dirty="0" sz="1100" spc="-5">
                <a:latin typeface="Arial MT"/>
                <a:cs typeface="Arial MT"/>
              </a:rPr>
              <a:t>includes import </a:t>
            </a:r>
            <a:r>
              <a:rPr dirty="0" sz="1100">
                <a:latin typeface="Arial MT"/>
                <a:cs typeface="Arial MT"/>
              </a:rPr>
              <a:t>statements, </a:t>
            </a:r>
            <a:r>
              <a:rPr dirty="0" sz="1100" spc="-5">
                <a:latin typeface="Arial MT"/>
                <a:cs typeface="Arial MT"/>
              </a:rPr>
              <a:t>class definitions, </a:t>
            </a:r>
            <a:r>
              <a:rPr dirty="0" sz="1100">
                <a:latin typeface="Arial MT"/>
                <a:cs typeface="Arial MT"/>
              </a:rPr>
              <a:t>and method signatures.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Construct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template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modify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according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needs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each</a:t>
            </a:r>
            <a:r>
              <a:rPr dirty="0" sz="1100" spc="-5">
                <a:latin typeface="Arial MT"/>
                <a:cs typeface="Arial MT"/>
              </a:rPr>
              <a:t> application</a:t>
            </a:r>
            <a:r>
              <a:rPr dirty="0" sz="1100">
                <a:latin typeface="Arial MT"/>
                <a:cs typeface="Arial MT"/>
              </a:rPr>
              <a:t> rather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254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scratch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every time.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99060">
              <a:lnSpc>
                <a:spcPct val="101000"/>
              </a:lnSpc>
            </a:pPr>
            <a:r>
              <a:rPr dirty="0" sz="1100">
                <a:latin typeface="Arial MT"/>
                <a:cs typeface="Arial MT"/>
              </a:rPr>
              <a:t>The most </a:t>
            </a:r>
            <a:r>
              <a:rPr dirty="0" sz="1100" spc="-5">
                <a:latin typeface="Arial MT"/>
                <a:cs typeface="Arial MT"/>
              </a:rPr>
              <a:t>important </a:t>
            </a:r>
            <a:r>
              <a:rPr dirty="0" sz="1100">
                <a:latin typeface="Arial MT"/>
                <a:cs typeface="Arial MT"/>
              </a:rPr>
              <a:t>aspect of </a:t>
            </a:r>
            <a:r>
              <a:rPr dirty="0" sz="1100" spc="-5">
                <a:latin typeface="Arial MT"/>
                <a:cs typeface="Arial MT"/>
              </a:rPr>
              <a:t>writing MapReduce applications </a:t>
            </a:r>
            <a:r>
              <a:rPr dirty="0" sz="1100">
                <a:latin typeface="Arial MT"/>
                <a:cs typeface="Arial MT"/>
              </a:rPr>
              <a:t>is understanding how data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>
                <a:latin typeface="Arial MT"/>
                <a:cs typeface="Arial MT"/>
              </a:rPr>
              <a:t> transformed as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executes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framework. There are </a:t>
            </a:r>
            <a:r>
              <a:rPr dirty="0" sz="1100" spc="-5">
                <a:latin typeface="Arial MT"/>
                <a:cs typeface="Arial MT"/>
              </a:rPr>
              <a:t>essentially </a:t>
            </a:r>
            <a:r>
              <a:rPr dirty="0" sz="1100">
                <a:latin typeface="Arial MT"/>
                <a:cs typeface="Arial MT"/>
              </a:rPr>
              <a:t>four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transformations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finish: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16573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Arial MT"/>
                <a:cs typeface="Arial MT"/>
              </a:rPr>
              <a:t>First,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transformed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files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transformed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mappers</a:t>
            </a:r>
            <a:endParaRPr sz="1100">
              <a:latin typeface="Arial MT"/>
              <a:cs typeface="Arial MT"/>
            </a:endParaRPr>
          </a:p>
          <a:p>
            <a:pPr marL="12700" marR="226060">
              <a:lnSpc>
                <a:spcPts val="1300"/>
              </a:lnSpc>
              <a:spcBef>
                <a:spcPts val="35"/>
              </a:spcBef>
            </a:pPr>
            <a:r>
              <a:rPr dirty="0" sz="1100" spc="-5">
                <a:latin typeface="Arial MT"/>
                <a:cs typeface="Arial MT"/>
              </a:rPr>
              <a:t>Next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sorted,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merged,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presented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Last,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how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transform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write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Similarly, it is important </a:t>
            </a:r>
            <a:r>
              <a:rPr dirty="0" sz="1100">
                <a:latin typeface="Arial MT"/>
                <a:cs typeface="Arial MT"/>
              </a:rPr>
              <a:t>to use the appropriate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keys and </a:t>
            </a:r>
            <a:r>
              <a:rPr dirty="0" sz="1100" spc="-5">
                <a:latin typeface="Arial MT"/>
                <a:cs typeface="Arial MT"/>
              </a:rPr>
              <a:t>values. </a:t>
            </a:r>
            <a:r>
              <a:rPr dirty="0" sz="1100">
                <a:latin typeface="Arial MT"/>
                <a:cs typeface="Arial MT"/>
              </a:rPr>
              <a:t>There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several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discussions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course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provide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details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input </a:t>
            </a:r>
            <a:r>
              <a:rPr dirty="0" sz="1100">
                <a:latin typeface="Arial MT"/>
                <a:cs typeface="Arial MT"/>
              </a:rPr>
              <a:t>and output. </a:t>
            </a:r>
            <a:r>
              <a:rPr dirty="0" sz="1100" spc="-5">
                <a:latin typeface="Arial MT"/>
                <a:cs typeface="Arial MT"/>
              </a:rPr>
              <a:t>Above all else, you </a:t>
            </a:r>
            <a:r>
              <a:rPr dirty="0" sz="1100">
                <a:latin typeface="Arial MT"/>
                <a:cs typeface="Arial MT"/>
              </a:rPr>
              <a:t>must ensure that </a:t>
            </a:r>
            <a:r>
              <a:rPr dirty="0" sz="1100" spc="-5">
                <a:latin typeface="Arial MT"/>
                <a:cs typeface="Arial MT"/>
              </a:rPr>
              <a:t>your input </a:t>
            </a:r>
            <a:r>
              <a:rPr dirty="0" sz="1100">
                <a:latin typeface="Arial MT"/>
                <a:cs typeface="Arial MT"/>
              </a:rPr>
              <a:t>and output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>
                <a:latin typeface="Arial MT"/>
                <a:cs typeface="Arial MT"/>
              </a:rPr>
              <a:t> match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up, or </a:t>
            </a:r>
            <a:r>
              <a:rPr dirty="0" sz="1100" spc="-5">
                <a:latin typeface="Arial MT"/>
                <a:cs typeface="Arial MT"/>
              </a:rPr>
              <a:t>your MapReduce </a:t>
            </a:r>
            <a:r>
              <a:rPr dirty="0" sz="1100">
                <a:latin typeface="Arial MT"/>
                <a:cs typeface="Arial MT"/>
              </a:rPr>
              <a:t>code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not </a:t>
            </a:r>
            <a:r>
              <a:rPr dirty="0" sz="1100" spc="-5">
                <a:latin typeface="Arial MT"/>
                <a:cs typeface="Arial MT"/>
              </a:rPr>
              <a:t>work.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and output formats 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derived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class,</a:t>
            </a:r>
            <a:r>
              <a:rPr dirty="0" sz="1100" spc="-5">
                <a:latin typeface="Arial MT"/>
                <a:cs typeface="Arial MT"/>
              </a:rPr>
              <a:t> your</a:t>
            </a:r>
            <a:r>
              <a:rPr dirty="0" sz="1100">
                <a:latin typeface="Arial MT"/>
                <a:cs typeface="Arial MT"/>
              </a:rPr>
              <a:t> code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well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compile</a:t>
            </a:r>
            <a:r>
              <a:rPr dirty="0" sz="1100">
                <a:latin typeface="Arial MT"/>
                <a:cs typeface="Arial MT"/>
              </a:rPr>
              <a:t> but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runtime.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4814" y="492378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C51F31"/>
                </a:solidFill>
                <a:latin typeface="Calibri"/>
                <a:cs typeface="Calibri"/>
              </a:rPr>
              <a:t>®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" y="1153668"/>
              <a:ext cx="6146291" cy="31546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9251" y="4794250"/>
            <a:ext cx="5603875" cy="1581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700" spc="-5">
                <a:latin typeface="Calibri"/>
                <a:cs typeface="Calibri"/>
              </a:rPr>
              <a:t>So how </a:t>
            </a:r>
            <a:r>
              <a:rPr dirty="0" sz="1700">
                <a:latin typeface="Calibri"/>
                <a:cs typeface="Calibri"/>
              </a:rPr>
              <a:t>did </a:t>
            </a:r>
            <a:r>
              <a:rPr dirty="0" sz="1700" spc="-5">
                <a:latin typeface="Calibri"/>
                <a:cs typeface="Calibri"/>
              </a:rPr>
              <a:t>we get here? </a:t>
            </a:r>
            <a:r>
              <a:rPr dirty="0" sz="1700">
                <a:latin typeface="Calibri"/>
                <a:cs typeface="Calibri"/>
              </a:rPr>
              <a:t>Google is the </a:t>
            </a:r>
            <a:r>
              <a:rPr dirty="0" sz="1700" spc="-10">
                <a:latin typeface="Calibri"/>
                <a:cs typeface="Calibri"/>
              </a:rPr>
              <a:t>poster </a:t>
            </a:r>
            <a:r>
              <a:rPr dirty="0" sz="1700">
                <a:latin typeface="Calibri"/>
                <a:cs typeface="Calibri"/>
              </a:rPr>
              <a:t>child </a:t>
            </a:r>
            <a:r>
              <a:rPr dirty="0" sz="1700" spc="-15">
                <a:latin typeface="Calibri"/>
                <a:cs typeface="Calibri"/>
              </a:rPr>
              <a:t>for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power of </a:t>
            </a:r>
            <a:r>
              <a:rPr dirty="0" sz="1700">
                <a:latin typeface="Calibri"/>
                <a:cs typeface="Calibri"/>
              </a:rPr>
              <a:t>the </a:t>
            </a:r>
            <a:r>
              <a:rPr dirty="0" sz="1700" spc="-5">
                <a:latin typeface="Calibri"/>
                <a:cs typeface="Calibri"/>
              </a:rPr>
              <a:t>MapReduce paradigm </a:t>
            </a:r>
            <a:r>
              <a:rPr dirty="0" sz="1700">
                <a:latin typeface="Calibri"/>
                <a:cs typeface="Calibri"/>
              </a:rPr>
              <a:t>which </a:t>
            </a:r>
            <a:r>
              <a:rPr dirty="0" sz="1700" spc="-5">
                <a:latin typeface="Calibri"/>
                <a:cs typeface="Calibri"/>
              </a:rPr>
              <a:t>underlies Hadoop. </a:t>
            </a:r>
            <a:r>
              <a:rPr dirty="0" sz="1700">
                <a:latin typeface="Calibri"/>
                <a:cs typeface="Calibri"/>
              </a:rPr>
              <a:t> Google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was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5">
                <a:latin typeface="Calibri"/>
                <a:cs typeface="Calibri"/>
              </a:rPr>
              <a:t>19</a:t>
            </a:r>
            <a:r>
              <a:rPr dirty="0" baseline="20202" sz="1650" spc="7">
                <a:latin typeface="Calibri"/>
                <a:cs typeface="Calibri"/>
              </a:rPr>
              <a:t>th</a:t>
            </a:r>
            <a:r>
              <a:rPr dirty="0" baseline="20202" sz="1650" spc="37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search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engine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to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enter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</a:t>
            </a:r>
            <a:r>
              <a:rPr dirty="0" sz="1700" spc="-5">
                <a:latin typeface="Calibri"/>
                <a:cs typeface="Calibri"/>
              </a:rPr>
              <a:t> already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crowded </a:t>
            </a:r>
            <a:r>
              <a:rPr dirty="0" sz="1700" spc="-36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market. </a:t>
            </a:r>
            <a:r>
              <a:rPr dirty="0" sz="1700" spc="-50">
                <a:latin typeface="Calibri"/>
                <a:cs typeface="Calibri"/>
              </a:rPr>
              <a:t>You </a:t>
            </a:r>
            <a:r>
              <a:rPr dirty="0" sz="1700">
                <a:latin typeface="Calibri"/>
                <a:cs typeface="Calibri"/>
              </a:rPr>
              <a:t>might </a:t>
            </a:r>
            <a:r>
              <a:rPr dirty="0" sz="1700" spc="-5">
                <a:latin typeface="Calibri"/>
                <a:cs typeface="Calibri"/>
              </a:rPr>
              <a:t>recall some of </a:t>
            </a:r>
            <a:r>
              <a:rPr dirty="0" sz="1700">
                <a:latin typeface="Calibri"/>
                <a:cs typeface="Calibri"/>
              </a:rPr>
              <a:t>these old </a:t>
            </a:r>
            <a:r>
              <a:rPr dirty="0" sz="1700" spc="-5">
                <a:latin typeface="Calibri"/>
                <a:cs typeface="Calibri"/>
              </a:rPr>
              <a:t>search </a:t>
            </a:r>
            <a:r>
              <a:rPr dirty="0" sz="1700" spc="-10">
                <a:latin typeface="Calibri"/>
                <a:cs typeface="Calibri"/>
              </a:rPr>
              <a:t>brands, </a:t>
            </a:r>
            <a:r>
              <a:rPr dirty="0" sz="1700">
                <a:latin typeface="Calibri"/>
                <a:cs typeface="Calibri"/>
              </a:rPr>
              <a:t>but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you </a:t>
            </a:r>
            <a:r>
              <a:rPr dirty="0" sz="1700">
                <a:latin typeface="Calibri"/>
                <a:cs typeface="Calibri"/>
              </a:rPr>
              <a:t>might not… </a:t>
            </a:r>
            <a:r>
              <a:rPr dirty="0" sz="1700" spc="-5">
                <a:latin typeface="Calibri"/>
                <a:cs typeface="Calibri"/>
              </a:rPr>
              <a:t>because within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20">
                <a:latin typeface="Calibri"/>
                <a:cs typeface="Calibri"/>
              </a:rPr>
              <a:t>few </a:t>
            </a:r>
            <a:r>
              <a:rPr dirty="0" sz="1700">
                <a:latin typeface="Calibri"/>
                <a:cs typeface="Calibri"/>
              </a:rPr>
              <a:t>short </a:t>
            </a:r>
            <a:r>
              <a:rPr dirty="0" sz="1700" spc="-10">
                <a:latin typeface="Calibri"/>
                <a:cs typeface="Calibri"/>
              </a:rPr>
              <a:t>years, </a:t>
            </a:r>
            <a:r>
              <a:rPr dirty="0" sz="1700">
                <a:latin typeface="Calibri"/>
                <a:cs typeface="Calibri"/>
              </a:rPr>
              <a:t>Google </a:t>
            </a:r>
            <a:r>
              <a:rPr dirty="0" sz="1700" spc="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emerged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dominated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search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market.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5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40375" cy="702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use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data set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our programming </a:t>
            </a:r>
            <a:r>
              <a:rPr dirty="0" sz="1100" spc="-5">
                <a:latin typeface="Arial MT"/>
                <a:cs typeface="Arial MT"/>
              </a:rPr>
              <a:t>exercise example. </a:t>
            </a:r>
            <a:r>
              <a:rPr dirty="0" sz="1100">
                <a:latin typeface="Arial MT"/>
                <a:cs typeface="Arial MT"/>
              </a:rPr>
              <a:t>There are a total of 10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fields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information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each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line.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objective 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delta </a:t>
            </a:r>
            <a:r>
              <a:rPr dirty="0" sz="1100">
                <a:latin typeface="Arial MT"/>
                <a:cs typeface="Arial MT"/>
              </a:rPr>
              <a:t>column and the </a:t>
            </a:r>
            <a:r>
              <a:rPr dirty="0" sz="1100" spc="-5">
                <a:latin typeface="Arial MT"/>
                <a:cs typeface="Arial MT"/>
              </a:rPr>
              <a:t>year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minimum. </a:t>
            </a:r>
            <a:r>
              <a:rPr dirty="0" sz="1100" spc="2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ignore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7701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 design and 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class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our simple 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996" y="1153668"/>
              <a:ext cx="6223340" cy="3083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94460" y="4814696"/>
            <a:ext cx="5668645" cy="2717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</a:t>
            </a:r>
            <a:r>
              <a:rPr dirty="0" sz="1100">
                <a:latin typeface="Arial MT"/>
                <a:cs typeface="Arial MT"/>
              </a:rPr>
              <a:t> define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solve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programming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problem.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 MT"/>
              <a:cs typeface="Arial MT"/>
            </a:endParaRPr>
          </a:p>
          <a:p>
            <a:pPr marL="63500" marR="128270">
              <a:lnSpc>
                <a:spcPct val="101099"/>
              </a:lnSpc>
            </a:pP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example,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the TextInputFormat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as the </a:t>
            </a:r>
            <a:r>
              <a:rPr dirty="0" sz="1100" spc="-5">
                <a:latin typeface="Arial MT"/>
                <a:cs typeface="Arial MT"/>
              </a:rPr>
              <a:t>type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>
                <a:latin typeface="Arial MT"/>
                <a:cs typeface="Arial MT"/>
              </a:rPr>
              <a:t> class. </a:t>
            </a:r>
            <a:r>
              <a:rPr dirty="0" sz="1100" spc="-5">
                <a:latin typeface="Arial MT"/>
                <a:cs typeface="Arial MT"/>
              </a:rPr>
              <a:t>Using this </a:t>
            </a:r>
            <a:r>
              <a:rPr dirty="0" sz="1100">
                <a:latin typeface="Arial MT"/>
                <a:cs typeface="Arial MT"/>
              </a:rPr>
              <a:t>format, the </a:t>
            </a:r>
            <a:r>
              <a:rPr dirty="0" sz="1100" spc="5">
                <a:latin typeface="Arial MT"/>
                <a:cs typeface="Arial MT"/>
              </a:rPr>
              <a:t>key from </a:t>
            </a:r>
            <a:r>
              <a:rPr dirty="0" sz="1100">
                <a:latin typeface="Arial MT"/>
                <a:cs typeface="Arial MT"/>
              </a:rPr>
              <a:t>the default record reader 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 TextInputFormat 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byte offset into </a:t>
            </a:r>
            <a:r>
              <a:rPr dirty="0" sz="1100">
                <a:latin typeface="Arial MT"/>
                <a:cs typeface="Arial MT"/>
              </a:rPr>
              <a:t>the file </a:t>
            </a:r>
            <a:r>
              <a:rPr dirty="0" sz="1100" spc="-5">
                <a:latin typeface="Arial MT"/>
                <a:cs typeface="Arial MT"/>
              </a:rPr>
              <a:t>(LongWritable). </a:t>
            </a:r>
            <a:r>
              <a:rPr dirty="0" sz="1100" spc="20">
                <a:latin typeface="Arial MT"/>
                <a:cs typeface="Arial MT"/>
              </a:rPr>
              <a:t>We </a:t>
            </a:r>
            <a:r>
              <a:rPr dirty="0" sz="1100" spc="-10">
                <a:latin typeface="Arial MT"/>
                <a:cs typeface="Arial MT"/>
              </a:rPr>
              <a:t>won’t </a:t>
            </a:r>
            <a:r>
              <a:rPr dirty="0" sz="1100" spc="-5">
                <a:latin typeface="Arial MT"/>
                <a:cs typeface="Arial MT"/>
              </a:rPr>
              <a:t>be using this </a:t>
            </a:r>
            <a:r>
              <a:rPr dirty="0" sz="1100">
                <a:latin typeface="Arial MT"/>
                <a:cs typeface="Arial MT"/>
              </a:rPr>
              <a:t>key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anything in </a:t>
            </a:r>
            <a:r>
              <a:rPr dirty="0" sz="1100">
                <a:latin typeface="Arial MT"/>
                <a:cs typeface="Arial MT"/>
              </a:rPr>
              <a:t>our program, so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just ignore </a:t>
            </a:r>
            <a:r>
              <a:rPr dirty="0" sz="1100" spc="-5">
                <a:latin typeface="Arial MT"/>
                <a:cs typeface="Arial MT"/>
              </a:rPr>
              <a:t>it.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default record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Text.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63500" marR="96520">
              <a:lnSpc>
                <a:spcPct val="101000"/>
              </a:lnSpc>
            </a:pPr>
            <a:r>
              <a:rPr dirty="0" sz="1100" spc="-5">
                <a:latin typeface="Arial MT"/>
                <a:cs typeface="Arial MT"/>
              </a:rPr>
              <a:t>Let’s look </a:t>
            </a:r>
            <a:r>
              <a:rPr dirty="0" sz="1100">
                <a:latin typeface="Arial MT"/>
                <a:cs typeface="Arial MT"/>
              </a:rPr>
              <a:t>at the first </a:t>
            </a:r>
            <a:r>
              <a:rPr dirty="0" sz="1100" spc="-5">
                <a:latin typeface="Arial MT"/>
                <a:cs typeface="Arial MT"/>
              </a:rPr>
              <a:t>record.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of the first </a:t>
            </a:r>
            <a:r>
              <a:rPr dirty="0" sz="1100" spc="-5">
                <a:latin typeface="Arial MT"/>
                <a:cs typeface="Arial MT"/>
              </a:rPr>
              <a:t>record 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byte </a:t>
            </a:r>
            <a:r>
              <a:rPr dirty="0" sz="1100">
                <a:latin typeface="Arial MT"/>
                <a:cs typeface="Arial MT"/>
              </a:rPr>
              <a:t>offset to the </a:t>
            </a:r>
            <a:r>
              <a:rPr dirty="0" sz="1100" spc="-5">
                <a:latin typeface="Arial MT"/>
                <a:cs typeface="Arial MT"/>
              </a:rPr>
              <a:t>line in the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0</a:t>
            </a:r>
            <a:r>
              <a:rPr dirty="0" baseline="23809" sz="1050" spc="15">
                <a:latin typeface="Arial MT"/>
                <a:cs typeface="Arial MT"/>
              </a:rPr>
              <a:t>th</a:t>
            </a:r>
            <a:r>
              <a:rPr dirty="0" baseline="23809" sz="1050" spc="22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byte).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includes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number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receipts,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outlays,</a:t>
            </a:r>
            <a:r>
              <a:rPr dirty="0" sz="1100">
                <a:latin typeface="Arial MT"/>
                <a:cs typeface="Arial MT"/>
              </a:rPr>
              <a:t> and the </a:t>
            </a:r>
            <a:r>
              <a:rPr dirty="0" sz="1100" spc="-5">
                <a:latin typeface="Arial MT"/>
                <a:cs typeface="Arial MT"/>
              </a:rPr>
              <a:t>delta </a:t>
            </a:r>
            <a:r>
              <a:rPr dirty="0" sz="1100">
                <a:latin typeface="Arial MT"/>
                <a:cs typeface="Arial MT"/>
              </a:rPr>
              <a:t>(receipts – </a:t>
            </a:r>
            <a:r>
              <a:rPr dirty="0" sz="1100" spc="-5">
                <a:latin typeface="Arial MT"/>
                <a:cs typeface="Arial MT"/>
              </a:rPr>
              <a:t>outlays). Recall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interested </a:t>
            </a:r>
            <a:r>
              <a:rPr dirty="0" sz="1100" spc="-5">
                <a:latin typeface="Arial MT"/>
                <a:cs typeface="Arial MT"/>
              </a:rPr>
              <a:t>only in </a:t>
            </a:r>
            <a:r>
              <a:rPr dirty="0" sz="1100">
                <a:latin typeface="Arial MT"/>
                <a:cs typeface="Arial MT"/>
              </a:rPr>
              <a:t>the first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fourth</a:t>
            </a:r>
            <a:r>
              <a:rPr dirty="0" sz="1100" spc="2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63500" marR="1778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the record </a:t>
            </a:r>
            <a:r>
              <a:rPr dirty="0" sz="1100" spc="-5">
                <a:latin typeface="Arial MT"/>
                <a:cs typeface="Arial MT"/>
              </a:rPr>
              <a:t>value is in </a:t>
            </a:r>
            <a:r>
              <a:rPr dirty="0" sz="1100">
                <a:latin typeface="Arial MT"/>
                <a:cs typeface="Arial MT"/>
              </a:rPr>
              <a:t>Text format,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>
                <a:latin typeface="Arial MT"/>
                <a:cs typeface="Arial MT"/>
              </a:rPr>
              <a:t>use a </a:t>
            </a:r>
            <a:r>
              <a:rPr dirty="0" sz="1100" spc="-5">
                <a:latin typeface="Arial MT"/>
                <a:cs typeface="Arial MT"/>
              </a:rPr>
              <a:t>StringTokenizer </a:t>
            </a:r>
            <a:r>
              <a:rPr dirty="0" sz="1100">
                <a:latin typeface="Arial MT"/>
                <a:cs typeface="Arial MT"/>
              </a:rPr>
              <a:t>to break up the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string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individual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fields.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Here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construct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StringTokenizer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using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white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delimiter.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54980" cy="20612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After grabbing fields 1 and 4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record, the </a:t>
            </a:r>
            <a:r>
              <a:rPr dirty="0" sz="1100" spc="-5">
                <a:latin typeface="Arial MT"/>
                <a:cs typeface="Arial MT"/>
              </a:rPr>
              <a:t>Mapper class </a:t>
            </a:r>
            <a:r>
              <a:rPr dirty="0" sz="1100">
                <a:latin typeface="Arial MT"/>
                <a:cs typeface="Arial MT"/>
              </a:rPr>
              <a:t>emits the constant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(“summary”) and </a:t>
            </a:r>
            <a:r>
              <a:rPr dirty="0" sz="1100">
                <a:latin typeface="Arial MT"/>
                <a:cs typeface="Arial MT"/>
              </a:rPr>
              <a:t>a composite </a:t>
            </a:r>
            <a:r>
              <a:rPr dirty="0" sz="1100" spc="-5">
                <a:latin typeface="Arial MT"/>
                <a:cs typeface="Arial MT"/>
              </a:rPr>
              <a:t>output </a:t>
            </a:r>
            <a:r>
              <a:rPr dirty="0" sz="1100" spc="-10">
                <a:latin typeface="Arial MT"/>
                <a:cs typeface="Arial MT"/>
              </a:rPr>
              <a:t>value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year (field 1) followed by an </a:t>
            </a:r>
            <a:r>
              <a:rPr dirty="0" sz="1100">
                <a:latin typeface="Arial MT"/>
                <a:cs typeface="Arial MT"/>
              </a:rPr>
              <a:t>underscore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followed</a:t>
            </a:r>
            <a:r>
              <a:rPr dirty="0" sz="1100">
                <a:latin typeface="Arial MT"/>
                <a:cs typeface="Arial MT"/>
              </a:rPr>
              <a:t> 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delta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(field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4).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few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lines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shown.</a:t>
            </a:r>
            <a:r>
              <a:rPr dirty="0" sz="1100">
                <a:latin typeface="Arial MT"/>
                <a:cs typeface="Arial MT"/>
              </a:rPr>
              <a:t> From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 </a:t>
            </a:r>
            <a:r>
              <a:rPr dirty="0" sz="1100" spc="-5">
                <a:latin typeface="Arial MT"/>
                <a:cs typeface="Arial MT"/>
              </a:rPr>
              <a:t>data </a:t>
            </a:r>
            <a:r>
              <a:rPr dirty="0" sz="1100">
                <a:latin typeface="Arial MT"/>
                <a:cs typeface="Arial MT"/>
              </a:rPr>
              <a:t>set, the </a:t>
            </a:r>
            <a:r>
              <a:rPr dirty="0" sz="1100" spc="-5">
                <a:latin typeface="Arial MT"/>
                <a:cs typeface="Arial MT"/>
              </a:rPr>
              <a:t>mapper emits </a:t>
            </a:r>
            <a:r>
              <a:rPr dirty="0" sz="1100">
                <a:latin typeface="Arial MT"/>
                <a:cs typeface="Arial MT"/>
              </a:rPr>
              <a:t>the key </a:t>
            </a:r>
            <a:r>
              <a:rPr dirty="0" sz="1100" spc="-5">
                <a:latin typeface="Arial MT"/>
                <a:cs typeface="Arial MT"/>
              </a:rPr>
              <a:t>“summary” and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value </a:t>
            </a:r>
            <a:r>
              <a:rPr dirty="0" sz="1100" spc="-5">
                <a:latin typeface="Arial MT"/>
                <a:cs typeface="Arial MT"/>
              </a:rPr>
              <a:t>1901 </a:t>
            </a:r>
            <a:r>
              <a:rPr dirty="0" sz="1100">
                <a:latin typeface="Arial MT"/>
                <a:cs typeface="Arial MT"/>
              </a:rPr>
              <a:t>underscore </a:t>
            </a:r>
            <a:r>
              <a:rPr dirty="0" sz="1100" spc="-5">
                <a:latin typeface="Arial MT"/>
                <a:cs typeface="Arial MT"/>
              </a:rPr>
              <a:t>63. </a:t>
            </a:r>
            <a:r>
              <a:rPr dirty="0" sz="1100">
                <a:latin typeface="Arial MT"/>
                <a:cs typeface="Arial MT"/>
              </a:rPr>
              <a:t> From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second </a:t>
            </a:r>
            <a:r>
              <a:rPr dirty="0" sz="1100" spc="-5">
                <a:latin typeface="Arial MT"/>
                <a:cs typeface="Arial MT"/>
              </a:rPr>
              <a:t>record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data </a:t>
            </a:r>
            <a:r>
              <a:rPr dirty="0" sz="1100">
                <a:latin typeface="Arial MT"/>
                <a:cs typeface="Arial MT"/>
              </a:rPr>
              <a:t>set, the </a:t>
            </a:r>
            <a:r>
              <a:rPr dirty="0" sz="1100" spc="-5">
                <a:latin typeface="Arial MT"/>
                <a:cs typeface="Arial MT"/>
              </a:rPr>
              <a:t>mapper emits </a:t>
            </a:r>
            <a:r>
              <a:rPr dirty="0" sz="1100">
                <a:latin typeface="Arial MT"/>
                <a:cs typeface="Arial MT"/>
              </a:rPr>
              <a:t>the same key </a:t>
            </a:r>
            <a:r>
              <a:rPr dirty="0" sz="1100" spc="-5">
                <a:latin typeface="Arial MT"/>
                <a:cs typeface="Arial MT"/>
              </a:rPr>
              <a:t>“summary” and </a:t>
            </a:r>
            <a:r>
              <a:rPr dirty="0" sz="1100">
                <a:latin typeface="Arial MT"/>
                <a:cs typeface="Arial MT"/>
              </a:rPr>
              <a:t> the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>
                <a:latin typeface="Arial MT"/>
                <a:cs typeface="Arial MT"/>
              </a:rPr>
              <a:t> 1902 underscore 77. The mapper </a:t>
            </a:r>
            <a:r>
              <a:rPr dirty="0" sz="1100" spc="-5">
                <a:latin typeface="Arial MT"/>
                <a:cs typeface="Arial MT"/>
              </a:rPr>
              <a:t>continues writing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each record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 reads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 Our </a:t>
            </a:r>
            <a:r>
              <a:rPr dirty="0" sz="1100" spc="-5">
                <a:latin typeface="Arial MT"/>
                <a:cs typeface="Arial MT"/>
              </a:rPr>
              <a:t>file is </a:t>
            </a:r>
            <a:r>
              <a:rPr dirty="0" sz="1100">
                <a:latin typeface="Arial MT"/>
                <a:cs typeface="Arial MT"/>
              </a:rPr>
              <a:t>rather </a:t>
            </a:r>
            <a:r>
              <a:rPr dirty="0" sz="1100" spc="-5">
                <a:latin typeface="Arial MT"/>
                <a:cs typeface="Arial MT"/>
              </a:rPr>
              <a:t>small </a:t>
            </a:r>
            <a:r>
              <a:rPr dirty="0" sz="1100">
                <a:latin typeface="Arial MT"/>
                <a:cs typeface="Arial MT"/>
              </a:rPr>
              <a:t>– </a:t>
            </a:r>
            <a:r>
              <a:rPr dirty="0" sz="1100" spc="-5">
                <a:latin typeface="Arial MT"/>
                <a:cs typeface="Arial MT"/>
              </a:rPr>
              <a:t>it only </a:t>
            </a:r>
            <a:r>
              <a:rPr dirty="0" sz="1100">
                <a:latin typeface="Arial MT"/>
                <a:cs typeface="Arial MT"/>
              </a:rPr>
              <a:t>goes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year </a:t>
            </a:r>
            <a:r>
              <a:rPr dirty="0" sz="1100">
                <a:latin typeface="Arial MT"/>
                <a:cs typeface="Arial MT"/>
              </a:rPr>
              <a:t>1901 to the </a:t>
            </a:r>
            <a:r>
              <a:rPr dirty="0" sz="1100" spc="-5">
                <a:latin typeface="Arial MT"/>
                <a:cs typeface="Arial MT"/>
              </a:rPr>
              <a:t>year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2012.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 MT"/>
              <a:cs typeface="Arial MT"/>
            </a:endParaRPr>
          </a:p>
          <a:p>
            <a:pPr marL="12700" marR="20447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Note that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hard-coded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10">
                <a:latin typeface="Arial MT"/>
                <a:cs typeface="Arial MT"/>
              </a:rPr>
              <a:t>always </a:t>
            </a:r>
            <a:r>
              <a:rPr dirty="0" sz="1100">
                <a:latin typeface="Arial MT"/>
                <a:cs typeface="Arial MT"/>
              </a:rPr>
              <a:t>be the string </a:t>
            </a:r>
            <a:r>
              <a:rPr dirty="0" sz="1100" spc="-5">
                <a:latin typeface="Arial MT"/>
                <a:cs typeface="Arial MT"/>
              </a:rPr>
              <a:t>“summary”, there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be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only</a:t>
            </a:r>
            <a:r>
              <a:rPr dirty="0" sz="1100">
                <a:latin typeface="Arial MT"/>
                <a:cs typeface="Arial MT"/>
              </a:rPr>
              <a:t> one </a:t>
            </a:r>
            <a:r>
              <a:rPr dirty="0" sz="1100" spc="-5">
                <a:latin typeface="Arial MT"/>
                <a:cs typeface="Arial MT"/>
              </a:rPr>
              <a:t>partition </a:t>
            </a:r>
            <a:r>
              <a:rPr dirty="0" sz="1100">
                <a:latin typeface="Arial MT"/>
                <a:cs typeface="Arial MT"/>
              </a:rPr>
              <a:t>(and therefore </a:t>
            </a:r>
            <a:r>
              <a:rPr dirty="0" sz="1100" spc="-5">
                <a:latin typeface="Arial MT"/>
                <a:cs typeface="Arial MT"/>
              </a:rPr>
              <a:t>only </a:t>
            </a:r>
            <a:r>
              <a:rPr dirty="0" sz="1100">
                <a:latin typeface="Arial MT"/>
                <a:cs typeface="Arial MT"/>
              </a:rPr>
              <a:t>one reducer) </a:t>
            </a:r>
            <a:r>
              <a:rPr dirty="0" sz="1100" spc="-5">
                <a:latin typeface="Arial MT"/>
                <a:cs typeface="Arial MT"/>
              </a:rPr>
              <a:t>when this </a:t>
            </a:r>
            <a:r>
              <a:rPr dirty="0" sz="1100">
                <a:latin typeface="Arial MT"/>
                <a:cs typeface="Arial MT"/>
              </a:rPr>
              <a:t>mapreduce program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69915" cy="37039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5971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omits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import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statements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order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conserve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area.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5080">
              <a:lnSpc>
                <a:spcPct val="101200"/>
              </a:lnSpc>
            </a:pPr>
            <a:r>
              <a:rPr dirty="0" sz="1100">
                <a:latin typeface="Arial MT"/>
                <a:cs typeface="Arial MT"/>
              </a:rPr>
              <a:t>The four </a:t>
            </a:r>
            <a:r>
              <a:rPr dirty="0" sz="1100" spc="-5">
                <a:latin typeface="Arial MT"/>
                <a:cs typeface="Arial MT"/>
              </a:rPr>
              <a:t>arguments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the Mapper class represent input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 spc="-5">
                <a:latin typeface="Arial MT"/>
                <a:cs typeface="Arial MT"/>
              </a:rPr>
              <a:t>type, input value type, output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type, and output value type. In this case, everything is </a:t>
            </a:r>
            <a:r>
              <a:rPr dirty="0" sz="1100" spc="-1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type Text except 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mapper,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of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LongWritable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represent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byte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offset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of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record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53975">
              <a:lnSpc>
                <a:spcPct val="101000"/>
              </a:lnSpc>
            </a:pPr>
            <a:r>
              <a:rPr dirty="0" sz="1100" spc="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first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arguments to the map() method are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which </a:t>
            </a:r>
            <a:r>
              <a:rPr dirty="0" sz="1100">
                <a:latin typeface="Arial MT"/>
                <a:cs typeface="Arial MT"/>
              </a:rPr>
              <a:t>must match 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>
                <a:latin typeface="Arial MT"/>
                <a:cs typeface="Arial MT"/>
              </a:rPr>
              <a:t>defined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class definition.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third </a:t>
            </a:r>
            <a:r>
              <a:rPr dirty="0" sz="1100">
                <a:latin typeface="Arial MT"/>
                <a:cs typeface="Arial MT"/>
              </a:rPr>
              <a:t>argument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context which </a:t>
            </a:r>
            <a:r>
              <a:rPr dirty="0" sz="1100">
                <a:latin typeface="Arial MT"/>
                <a:cs typeface="Arial MT"/>
              </a:rPr>
              <a:t> encapsulates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running context (configuration, </a:t>
            </a:r>
            <a:r>
              <a:rPr dirty="0" sz="1100">
                <a:latin typeface="Arial MT"/>
                <a:cs typeface="Arial MT"/>
              </a:rPr>
              <a:t>record reader, record </a:t>
            </a:r>
            <a:r>
              <a:rPr dirty="0" sz="1100" spc="-5">
                <a:latin typeface="Arial MT"/>
                <a:cs typeface="Arial MT"/>
              </a:rPr>
              <a:t>writer, </a:t>
            </a:r>
            <a:r>
              <a:rPr dirty="0" sz="1100">
                <a:latin typeface="Arial MT"/>
                <a:cs typeface="Arial MT"/>
              </a:rPr>
              <a:t> status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reporter,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split,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committer).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dereference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wish </a:t>
            </a:r>
            <a:r>
              <a:rPr dirty="0" sz="1100">
                <a:latin typeface="Arial MT"/>
                <a:cs typeface="Arial MT"/>
              </a:rPr>
              <a:t>(e.g. update the task status through the status reporter or get a parameter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configuration).</a:t>
            </a:r>
            <a:endParaRPr sz="11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  <a:spcBef>
                <a:spcPts val="1010"/>
              </a:spcBef>
            </a:pP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create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StringTokenizer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iterate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separated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white</a:t>
            </a:r>
            <a:endParaRPr sz="1100">
              <a:latin typeface="Arial MT"/>
              <a:cs typeface="Arial MT"/>
            </a:endParaRPr>
          </a:p>
          <a:p>
            <a:pPr marL="12700" marR="149860">
              <a:lnSpc>
                <a:spcPts val="2680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space.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nextToken()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which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assigns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field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record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variable.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5">
                <a:latin typeface="Arial MT"/>
                <a:cs typeface="Arial MT"/>
              </a:rPr>
              <a:t>call </a:t>
            </a:r>
            <a:r>
              <a:rPr dirty="0" sz="1100">
                <a:latin typeface="Arial MT"/>
                <a:cs typeface="Arial MT"/>
              </a:rPr>
              <a:t>nextToken() </a:t>
            </a:r>
            <a:r>
              <a:rPr dirty="0" sz="1100" spc="-5">
                <a:latin typeface="Arial MT"/>
                <a:cs typeface="Arial MT"/>
              </a:rPr>
              <a:t>twice </a:t>
            </a:r>
            <a:r>
              <a:rPr dirty="0" sz="1100">
                <a:latin typeface="Arial MT"/>
                <a:cs typeface="Arial MT"/>
              </a:rPr>
              <a:t>so 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can get to field 4, </a:t>
            </a:r>
            <a:r>
              <a:rPr dirty="0" sz="1100" spc="-5">
                <a:latin typeface="Arial MT"/>
                <a:cs typeface="Arial MT"/>
              </a:rPr>
              <a:t>which 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delta.</a:t>
            </a:r>
            <a:r>
              <a:rPr dirty="0" sz="1100">
                <a:latin typeface="Arial MT"/>
                <a:cs typeface="Arial MT"/>
              </a:rPr>
              <a:t> Last,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 emit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(“summary”)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composite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(year_delta).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13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23869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14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7701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 design and 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reducer class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our simple 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7171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139"/>
            <a:ext cx="5604510" cy="1717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31115">
              <a:lnSpc>
                <a:spcPct val="101099"/>
              </a:lnSpc>
              <a:spcBef>
                <a:spcPts val="90"/>
              </a:spcBef>
            </a:pPr>
            <a:r>
              <a:rPr dirty="0" sz="1100" spc="-5">
                <a:latin typeface="Arial MT"/>
                <a:cs typeface="Arial MT"/>
              </a:rPr>
              <a:t>Let’s look at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for the </a:t>
            </a:r>
            <a:r>
              <a:rPr dirty="0" sz="1100" spc="-5">
                <a:latin typeface="Arial MT"/>
                <a:cs typeface="Arial MT"/>
              </a:rPr>
              <a:t>Reducer class. Recall that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output of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must </a:t>
            </a:r>
            <a:r>
              <a:rPr dirty="0" sz="1100">
                <a:latin typeface="Arial MT"/>
                <a:cs typeface="Arial MT"/>
              </a:rPr>
              <a:t> match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(both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types). Since </a:t>
            </a:r>
            <a:r>
              <a:rPr dirty="0" sz="1100">
                <a:latin typeface="Arial MT"/>
                <a:cs typeface="Arial MT"/>
              </a:rPr>
              <a:t>the output </a:t>
            </a:r>
            <a:r>
              <a:rPr dirty="0" sz="1100" spc="5">
                <a:latin typeface="Arial MT"/>
                <a:cs typeface="Arial MT"/>
              </a:rPr>
              <a:t>key 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is Text,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Reducer class </a:t>
            </a:r>
            <a:r>
              <a:rPr dirty="0" sz="1100">
                <a:latin typeface="Arial MT"/>
                <a:cs typeface="Arial MT"/>
              </a:rPr>
              <a:t>must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Text. Likewise,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since </a:t>
            </a:r>
            <a:r>
              <a:rPr dirty="0" sz="1100">
                <a:latin typeface="Arial MT"/>
                <a:cs typeface="Arial MT"/>
              </a:rPr>
              <a:t>the output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class </a:t>
            </a:r>
            <a:r>
              <a:rPr dirty="0" sz="1100">
                <a:latin typeface="Arial MT"/>
                <a:cs typeface="Arial MT"/>
              </a:rPr>
              <a:t>is </a:t>
            </a:r>
            <a:r>
              <a:rPr dirty="0" sz="1100" spc="-5">
                <a:latin typeface="Arial MT"/>
                <a:cs typeface="Arial MT"/>
              </a:rPr>
              <a:t>Text,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value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Reducer class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 </a:t>
            </a:r>
            <a:r>
              <a:rPr dirty="0" sz="1100" spc="-5">
                <a:latin typeface="Arial MT"/>
                <a:cs typeface="Arial MT"/>
              </a:rPr>
              <a:t>also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Text.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there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distinction between what is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map()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whole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 </a:t>
            </a:r>
            <a:r>
              <a:rPr dirty="0" sz="1100" spc="-5">
                <a:latin typeface="Arial MT"/>
                <a:cs typeface="Arial MT"/>
              </a:rPr>
              <a:t>intermediate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results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map()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produces.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Specifically, </a:t>
            </a:r>
            <a:r>
              <a:rPr dirty="0" sz="1100">
                <a:latin typeface="Arial MT"/>
                <a:cs typeface="Arial MT"/>
              </a:rPr>
              <a:t>the output of a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>
                <a:latin typeface="Arial MT"/>
                <a:cs typeface="Arial MT"/>
              </a:rPr>
              <a:t> map() </a:t>
            </a:r>
            <a:r>
              <a:rPr dirty="0" sz="1100" spc="-5">
                <a:latin typeface="Arial MT"/>
                <a:cs typeface="Arial MT"/>
              </a:rPr>
              <a:t>call is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single </a:t>
            </a:r>
            <a:r>
              <a:rPr dirty="0" sz="1100">
                <a:latin typeface="Arial MT"/>
                <a:cs typeface="Arial MT"/>
              </a:rPr>
              <a:t>key-value </a:t>
            </a:r>
            <a:r>
              <a:rPr dirty="0" sz="1100" spc="-5">
                <a:latin typeface="Arial MT"/>
                <a:cs typeface="Arial MT"/>
              </a:rPr>
              <a:t>pair.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infrastructure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performs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sort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merge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operation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5">
                <a:latin typeface="Arial MT"/>
                <a:cs typeface="Arial MT"/>
              </a:rPr>
              <a:t> all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key-value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pairs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 set of one or more </a:t>
            </a:r>
            <a:r>
              <a:rPr dirty="0" sz="1100" spc="-5">
                <a:latin typeface="Arial MT"/>
                <a:cs typeface="Arial MT"/>
              </a:rPr>
              <a:t>partitions. </a:t>
            </a: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reduce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made, </a:t>
            </a:r>
            <a:r>
              <a:rPr dirty="0" sz="1100" spc="-5">
                <a:latin typeface="Arial MT"/>
                <a:cs typeface="Arial MT"/>
              </a:rPr>
              <a:t>it is </a:t>
            </a:r>
            <a:r>
              <a:rPr dirty="0" sz="1100">
                <a:latin typeface="Arial MT"/>
                <a:cs typeface="Arial MT"/>
              </a:rPr>
              <a:t>made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given</a:t>
            </a:r>
            <a:r>
              <a:rPr dirty="0" sz="1100">
                <a:latin typeface="Arial MT"/>
                <a:cs typeface="Arial MT"/>
              </a:rPr>
              <a:t> key.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07771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57420"/>
            <a:ext cx="5623560" cy="393128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153670">
              <a:lnSpc>
                <a:spcPct val="79100"/>
              </a:lnSpc>
              <a:spcBef>
                <a:spcPts val="495"/>
              </a:spcBef>
            </a:pP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high-level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approach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used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describe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how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search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engine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functions.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Without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getting into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details</a:t>
            </a:r>
            <a:r>
              <a:rPr dirty="0" sz="1600" spc="-5">
                <a:latin typeface="Calibri"/>
                <a:cs typeface="Calibri"/>
              </a:rPr>
              <a:t> of each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step,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straightforward</a:t>
            </a:r>
            <a:r>
              <a:rPr dirty="0" sz="1600" spc="-5">
                <a:latin typeface="Calibri"/>
                <a:cs typeface="Calibri"/>
              </a:rPr>
              <a:t> 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understand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conceptually.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 marR="41910">
              <a:lnSpc>
                <a:spcPct val="79100"/>
              </a:lnSpc>
            </a:pPr>
            <a:r>
              <a:rPr dirty="0" sz="1600" spc="-10">
                <a:latin typeface="Calibri"/>
                <a:cs typeface="Calibri"/>
              </a:rPr>
              <a:t>First,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crawls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web.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0">
                <a:latin typeface="Calibri"/>
                <a:cs typeface="Calibri"/>
              </a:rPr>
              <a:t> involves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using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so-called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"spiders"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crawl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web,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following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links </a:t>
            </a:r>
            <a:r>
              <a:rPr dirty="0" sz="1600" spc="-5">
                <a:latin typeface="Calibri"/>
                <a:cs typeface="Calibri"/>
              </a:rPr>
              <a:t>within</a:t>
            </a:r>
            <a:r>
              <a:rPr dirty="0" sz="1600" spc="-10">
                <a:latin typeface="Calibri"/>
                <a:cs typeface="Calibri"/>
              </a:rPr>
              <a:t> web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pages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get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other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web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pages.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Overall,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most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time-consuming</a:t>
            </a:r>
            <a:r>
              <a:rPr dirty="0" sz="1600" spc="-10">
                <a:latin typeface="Calibri"/>
                <a:cs typeface="Calibri"/>
              </a:rPr>
              <a:t> step.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600" spc="-10">
                <a:latin typeface="Calibri"/>
                <a:cs typeface="Calibri"/>
              </a:rPr>
              <a:t>Second,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sorts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pages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by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URL.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alibri"/>
              <a:cs typeface="Calibri"/>
            </a:endParaRPr>
          </a:p>
          <a:p>
            <a:pPr marL="12700" marR="178435">
              <a:lnSpc>
                <a:spcPct val="79100"/>
              </a:lnSpc>
            </a:pPr>
            <a:r>
              <a:rPr dirty="0" sz="1600" spc="-10">
                <a:latin typeface="Calibri"/>
                <a:cs typeface="Calibri"/>
              </a:rPr>
              <a:t>Next,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removes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any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junk.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good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search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engine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should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remove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"junk"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from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 </a:t>
            </a:r>
            <a:r>
              <a:rPr dirty="0" sz="1600" spc="-10">
                <a:latin typeface="Calibri"/>
                <a:cs typeface="Calibri"/>
              </a:rPr>
              <a:t>known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list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sites,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contextually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based on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what 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inside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 given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page.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libri"/>
              <a:cs typeface="Calibri"/>
            </a:endParaRPr>
          </a:p>
          <a:p>
            <a:pPr marL="12700" marR="40640">
              <a:lnSpc>
                <a:spcPct val="78800"/>
              </a:lnSpc>
            </a:pPr>
            <a:r>
              <a:rPr dirty="0" sz="1600" spc="-5">
                <a:latin typeface="Calibri"/>
                <a:cs typeface="Calibri"/>
              </a:rPr>
              <a:t>Then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 </a:t>
            </a:r>
            <a:r>
              <a:rPr dirty="0" sz="1600" spc="-15">
                <a:latin typeface="Calibri"/>
                <a:cs typeface="Calibri"/>
              </a:rPr>
              <a:t>ranks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provided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sorting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URLs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given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word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based on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frequency,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number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hits,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freshness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page…</a:t>
            </a:r>
            <a:r>
              <a:rPr dirty="0" sz="1600" spc="-15">
                <a:latin typeface="Calibri"/>
                <a:cs typeface="Calibri"/>
              </a:rPr>
              <a:t> etc.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14"/>
              </a:lnSpc>
              <a:spcBef>
                <a:spcPts val="1105"/>
              </a:spcBef>
            </a:pP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finally,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creates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 </a:t>
            </a:r>
            <a:r>
              <a:rPr dirty="0" sz="1600" spc="-10">
                <a:latin typeface="Calibri"/>
                <a:cs typeface="Calibri"/>
              </a:rPr>
              <a:t>index 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display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40">
                <a:latin typeface="Calibri"/>
                <a:cs typeface="Calibri"/>
              </a:rPr>
              <a:t>user.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(For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each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word,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14"/>
              </a:lnSpc>
            </a:pPr>
            <a:r>
              <a:rPr dirty="0" sz="1600" spc="-15">
                <a:latin typeface="Calibri"/>
                <a:cs typeface="Calibri"/>
              </a:rPr>
              <a:t>create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list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URLs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that</a:t>
            </a:r>
            <a:r>
              <a:rPr dirty="0" sz="1600" spc="-10">
                <a:latin typeface="Calibri"/>
                <a:cs typeface="Calibri"/>
              </a:rPr>
              <a:t> contain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that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6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3394"/>
            <a:ext cx="5554980" cy="10502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 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conform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solution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requirements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match up to the data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>
                <a:latin typeface="Arial MT"/>
                <a:cs typeface="Arial MT"/>
              </a:rPr>
              <a:t>specified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source code. </a:t>
            </a:r>
            <a:r>
              <a:rPr dirty="0" sz="1100" spc="-5">
                <a:latin typeface="Arial MT"/>
                <a:cs typeface="Arial MT"/>
              </a:rPr>
              <a:t>Recall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defined the output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Text. Note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FloatWritable as the output </a:t>
            </a:r>
            <a:r>
              <a:rPr dirty="0" sz="1100" spc="-5">
                <a:latin typeface="Arial MT"/>
                <a:cs typeface="Arial MT"/>
              </a:rPr>
              <a:t>value type </a:t>
            </a:r>
            <a:r>
              <a:rPr dirty="0" sz="1100">
                <a:latin typeface="Arial MT"/>
                <a:cs typeface="Arial MT"/>
              </a:rPr>
              <a:t>here because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calculating </a:t>
            </a:r>
            <a:r>
              <a:rPr dirty="0" sz="1100">
                <a:latin typeface="Arial MT"/>
                <a:cs typeface="Arial MT"/>
              </a:rPr>
              <a:t>the mean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5">
                <a:latin typeface="Arial MT"/>
                <a:cs typeface="Arial MT"/>
              </a:rPr>
              <a:t>delta </a:t>
            </a:r>
            <a:r>
              <a:rPr dirty="0" sz="1100">
                <a:latin typeface="Arial MT"/>
                <a:cs typeface="Arial MT"/>
              </a:rPr>
              <a:t>(a rational number)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exercise </a:t>
            </a:r>
            <a:r>
              <a:rPr dirty="0" sz="1100">
                <a:latin typeface="Arial MT"/>
                <a:cs typeface="Arial MT"/>
              </a:rPr>
              <a:t> associated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>
                <a:latin typeface="Arial MT"/>
                <a:cs typeface="Arial MT"/>
              </a:rPr>
              <a:t> this  </a:t>
            </a:r>
            <a:r>
              <a:rPr dirty="0" sz="1100" spc="-5">
                <a:latin typeface="Arial MT"/>
                <a:cs typeface="Arial MT"/>
              </a:rPr>
              <a:t>lesson.</a:t>
            </a:r>
            <a:endParaRPr sz="11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80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here,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delta was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reported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</a:t>
            </a:r>
            <a:r>
              <a:rPr dirty="0" sz="1100">
                <a:latin typeface="Arial MT"/>
                <a:cs typeface="Arial MT"/>
              </a:rPr>
              <a:t> 2009 as </a:t>
            </a:r>
            <a:r>
              <a:rPr dirty="0" sz="1100" spc="-5">
                <a:latin typeface="Arial MT"/>
                <a:cs typeface="Arial MT"/>
              </a:rPr>
              <a:t>-1412688.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0356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657850" cy="16998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Note in</a:t>
            </a:r>
            <a:r>
              <a:rPr dirty="0" sz="1100">
                <a:latin typeface="Arial MT"/>
                <a:cs typeface="Arial MT"/>
              </a:rPr>
              <a:t> this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</a:t>
            </a:r>
            <a:r>
              <a:rPr dirty="0" sz="1100">
                <a:latin typeface="Arial MT"/>
                <a:cs typeface="Arial MT"/>
              </a:rPr>
              <a:t> code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omits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import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statements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order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conserve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6921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four arguments to the </a:t>
            </a:r>
            <a:r>
              <a:rPr dirty="0" sz="1100" spc="-5">
                <a:latin typeface="Arial MT"/>
                <a:cs typeface="Arial MT"/>
              </a:rPr>
              <a:t>Reducer class </a:t>
            </a:r>
            <a:r>
              <a:rPr dirty="0" sz="1100">
                <a:latin typeface="Arial MT"/>
                <a:cs typeface="Arial MT"/>
              </a:rPr>
              <a:t>represent the </a:t>
            </a:r>
            <a:r>
              <a:rPr dirty="0" sz="1100" spc="-5">
                <a:latin typeface="Arial MT"/>
                <a:cs typeface="Arial MT"/>
              </a:rPr>
              <a:t>type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key, </a:t>
            </a:r>
            <a:r>
              <a:rPr dirty="0" sz="1100" spc="-5">
                <a:latin typeface="Arial MT"/>
                <a:cs typeface="Arial MT"/>
              </a:rPr>
              <a:t>input value, </a:t>
            </a:r>
            <a:r>
              <a:rPr dirty="0" sz="1100">
                <a:latin typeface="Arial MT"/>
                <a:cs typeface="Arial MT"/>
              </a:rPr>
              <a:t> output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value.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Recall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must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match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reducer’s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</a:t>
            </a:r>
            <a:r>
              <a:rPr dirty="0" sz="1100">
                <a:latin typeface="Arial MT"/>
                <a:cs typeface="Arial MT"/>
              </a:rPr>
              <a:t> 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 spc="-10">
                <a:latin typeface="Arial MT"/>
                <a:cs typeface="Arial MT"/>
              </a:rPr>
              <a:t>value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algn="just" marL="12700" marR="5080">
              <a:lnSpc>
                <a:spcPct val="101299"/>
              </a:lnSpc>
            </a:pPr>
            <a:r>
              <a:rPr dirty="0" sz="1100">
                <a:latin typeface="Arial MT"/>
                <a:cs typeface="Arial MT"/>
              </a:rPr>
              <a:t>The first </a:t>
            </a:r>
            <a:r>
              <a:rPr dirty="0" sz="1100" spc="-5">
                <a:latin typeface="Arial MT"/>
                <a:cs typeface="Arial MT"/>
              </a:rPr>
              <a:t>two </a:t>
            </a:r>
            <a:r>
              <a:rPr dirty="0" sz="1100">
                <a:latin typeface="Arial MT"/>
                <a:cs typeface="Arial MT"/>
              </a:rPr>
              <a:t>arguments to the reduce() method are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value, which </a:t>
            </a:r>
            <a:r>
              <a:rPr dirty="0" sz="1100">
                <a:latin typeface="Arial MT"/>
                <a:cs typeface="Arial MT"/>
              </a:rPr>
              <a:t>match </a:t>
            </a:r>
            <a:r>
              <a:rPr dirty="0" sz="1100" spc="-5">
                <a:latin typeface="Arial MT"/>
                <a:cs typeface="Arial MT"/>
              </a:rPr>
              <a:t>in type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class definition.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third </a:t>
            </a:r>
            <a:r>
              <a:rPr dirty="0" sz="1100">
                <a:latin typeface="Arial MT"/>
                <a:cs typeface="Arial MT"/>
              </a:rPr>
              <a:t>argument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context which </a:t>
            </a:r>
            <a:r>
              <a:rPr dirty="0" sz="1100">
                <a:latin typeface="Arial MT"/>
                <a:cs typeface="Arial MT"/>
              </a:rPr>
              <a:t>encapsulates 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 job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running </a:t>
            </a:r>
            <a:r>
              <a:rPr dirty="0" sz="1100" spc="-5">
                <a:latin typeface="Arial MT"/>
                <a:cs typeface="Arial MT"/>
              </a:rPr>
              <a:t>context (configuration, </a:t>
            </a:r>
            <a:r>
              <a:rPr dirty="0" sz="1100">
                <a:latin typeface="Arial MT"/>
                <a:cs typeface="Arial MT"/>
              </a:rPr>
              <a:t>status reporter, and </a:t>
            </a:r>
            <a:r>
              <a:rPr dirty="0" sz="1100" spc="-5">
                <a:latin typeface="Arial MT"/>
                <a:cs typeface="Arial MT"/>
              </a:rPr>
              <a:t>output committer). As </a:t>
            </a:r>
            <a:r>
              <a:rPr dirty="0" sz="1100">
                <a:latin typeface="Arial MT"/>
                <a:cs typeface="Arial MT"/>
              </a:rPr>
              <a:t>in the </a:t>
            </a:r>
            <a:r>
              <a:rPr dirty="0" sz="1100" spc="-5">
                <a:latin typeface="Arial MT"/>
                <a:cs typeface="Arial MT"/>
              </a:rPr>
              <a:t>Mapper </a:t>
            </a:r>
            <a:r>
              <a:rPr dirty="0" sz="1100" spc="-3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class,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dereference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those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wish.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68146" y="4814696"/>
            <a:ext cx="5786755" cy="3594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iterate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over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associated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loop.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88900" marR="242570">
              <a:lnSpc>
                <a:spcPct val="101200"/>
              </a:lnSpc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convert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Text value </a:t>
            </a:r>
            <a:r>
              <a:rPr dirty="0" sz="1100">
                <a:latin typeface="Arial MT"/>
                <a:cs typeface="Arial MT"/>
              </a:rPr>
              <a:t>to a </a:t>
            </a:r>
            <a:r>
              <a:rPr dirty="0" sz="1100" spc="-5">
                <a:latin typeface="Arial MT"/>
                <a:cs typeface="Arial MT"/>
              </a:rPr>
              <a:t>string (compositeString) </a:t>
            </a:r>
            <a:r>
              <a:rPr dirty="0" sz="1100">
                <a:latin typeface="Arial MT"/>
                <a:cs typeface="Arial MT"/>
              </a:rPr>
              <a:t>so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-5">
                <a:latin typeface="Arial MT"/>
                <a:cs typeface="Arial MT"/>
              </a:rPr>
              <a:t>split </a:t>
            </a:r>
            <a:r>
              <a:rPr dirty="0" sz="1100">
                <a:latin typeface="Arial MT"/>
                <a:cs typeface="Arial MT"/>
              </a:rPr>
              <a:t>out the </a:t>
            </a:r>
            <a:r>
              <a:rPr dirty="0" sz="1100" spc="-5">
                <a:latin typeface="Arial MT"/>
                <a:cs typeface="Arial MT"/>
              </a:rPr>
              <a:t>year </a:t>
            </a:r>
            <a:r>
              <a:rPr dirty="0" sz="1100" spc="5">
                <a:latin typeface="Arial MT"/>
                <a:cs typeface="Arial MT"/>
              </a:rPr>
              <a:t>from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 (delta)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year. </a:t>
            </a: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5">
                <a:latin typeface="Arial MT"/>
                <a:cs typeface="Arial MT"/>
              </a:rPr>
              <a:t>convert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string into </a:t>
            </a:r>
            <a:r>
              <a:rPr dirty="0" sz="1100">
                <a:latin typeface="Arial MT"/>
                <a:cs typeface="Arial MT"/>
              </a:rPr>
              <a:t>a </a:t>
            </a:r>
            <a:r>
              <a:rPr dirty="0" sz="1100" spc="-5">
                <a:latin typeface="Arial MT"/>
                <a:cs typeface="Arial MT"/>
              </a:rPr>
              <a:t>string </a:t>
            </a:r>
            <a:r>
              <a:rPr dirty="0" sz="1100">
                <a:latin typeface="Arial MT"/>
                <a:cs typeface="Arial MT"/>
              </a:rPr>
              <a:t>array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(compositeStringArray) which splits out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compositeString variable </a:t>
            </a:r>
            <a:r>
              <a:rPr dirty="0" sz="1100">
                <a:latin typeface="Arial MT"/>
                <a:cs typeface="Arial MT"/>
              </a:rPr>
              <a:t>based </a:t>
            </a:r>
            <a:r>
              <a:rPr dirty="0" sz="1100" spc="-5">
                <a:latin typeface="Arial MT"/>
                <a:cs typeface="Arial MT"/>
              </a:rPr>
              <a:t>on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“_” </a:t>
            </a:r>
            <a:r>
              <a:rPr dirty="0" sz="1100">
                <a:latin typeface="Arial MT"/>
                <a:cs typeface="Arial MT"/>
              </a:rPr>
              <a:t> character.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</a:pP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pull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0</a:t>
            </a:r>
            <a:r>
              <a:rPr dirty="0" baseline="23809" sz="1050" spc="15">
                <a:latin typeface="Arial MT"/>
                <a:cs typeface="Arial MT"/>
              </a:rPr>
              <a:t>th </a:t>
            </a:r>
            <a:r>
              <a:rPr dirty="0" sz="1100">
                <a:latin typeface="Arial MT"/>
                <a:cs typeface="Arial MT"/>
              </a:rPr>
              <a:t>element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string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array,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pull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endParaRPr sz="11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45"/>
              </a:spcBef>
            </a:pP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“1th”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element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array.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88900" marR="46355">
              <a:lnSpc>
                <a:spcPct val="102699"/>
              </a:lnSpc>
              <a:spcBef>
                <a:spcPts val="5"/>
              </a:spcBef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determine if </a:t>
            </a:r>
            <a:r>
              <a:rPr dirty="0" sz="1100" spc="-10">
                <a:latin typeface="Arial MT"/>
                <a:cs typeface="Arial MT"/>
              </a:rPr>
              <a:t>we’ve </a:t>
            </a:r>
            <a:r>
              <a:rPr dirty="0" sz="1100">
                <a:latin typeface="Arial MT"/>
                <a:cs typeface="Arial MT"/>
              </a:rPr>
              <a:t>found a </a:t>
            </a:r>
            <a:r>
              <a:rPr dirty="0" sz="1100" spc="-5">
                <a:latin typeface="Arial MT"/>
                <a:cs typeface="Arial MT"/>
              </a:rPr>
              <a:t>global minimum delta, and if </a:t>
            </a:r>
            <a:r>
              <a:rPr dirty="0" sz="1100">
                <a:latin typeface="Arial MT"/>
                <a:cs typeface="Arial MT"/>
              </a:rPr>
              <a:t>so, </a:t>
            </a:r>
            <a:r>
              <a:rPr dirty="0" sz="1100" spc="-5">
                <a:latin typeface="Arial MT"/>
                <a:cs typeface="Arial MT"/>
              </a:rPr>
              <a:t>assign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min and minYear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accordingly.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 MT"/>
              <a:cs typeface="Arial MT"/>
            </a:endParaRPr>
          </a:p>
          <a:p>
            <a:pPr marL="88900" marR="30480">
              <a:lnSpc>
                <a:spcPct val="102699"/>
              </a:lnSpc>
              <a:spcBef>
                <a:spcPts val="5"/>
              </a:spcBef>
            </a:pPr>
            <a:r>
              <a:rPr dirty="0" sz="1100" spc="5">
                <a:latin typeface="Arial MT"/>
                <a:cs typeface="Arial MT"/>
              </a:rPr>
              <a:t>When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pop out of the </a:t>
            </a:r>
            <a:r>
              <a:rPr dirty="0" sz="1100" spc="-5">
                <a:latin typeface="Arial MT"/>
                <a:cs typeface="Arial MT"/>
              </a:rPr>
              <a:t>loop,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global min delta </a:t>
            </a:r>
            <a:r>
              <a:rPr dirty="0" sz="1100">
                <a:latin typeface="Arial MT"/>
                <a:cs typeface="Arial MT"/>
              </a:rPr>
              <a:t>and the </a:t>
            </a:r>
            <a:r>
              <a:rPr dirty="0" sz="1100" spc="-5">
                <a:latin typeface="Arial MT"/>
                <a:cs typeface="Arial MT"/>
              </a:rPr>
              <a:t>year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-10">
                <a:latin typeface="Arial MT"/>
                <a:cs typeface="Arial MT"/>
              </a:rPr>
              <a:t>with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min.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emit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delta.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 MT"/>
              <a:cs typeface="Arial MT"/>
            </a:endParaRPr>
          </a:p>
          <a:p>
            <a:pPr marL="88900" marR="97155">
              <a:lnSpc>
                <a:spcPct val="100899"/>
              </a:lnSpc>
            </a:pPr>
            <a:r>
              <a:rPr dirty="0" sz="1100" spc="-5">
                <a:latin typeface="Arial MT"/>
                <a:cs typeface="Arial MT"/>
              </a:rPr>
              <a:t>Note </a:t>
            </a:r>
            <a:r>
              <a:rPr dirty="0" sz="110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 data set </a:t>
            </a:r>
            <a:r>
              <a:rPr dirty="0" sz="1100" spc="-5">
                <a:latin typeface="Arial MT"/>
                <a:cs typeface="Arial MT"/>
              </a:rPr>
              <a:t>is partitioned into </a:t>
            </a:r>
            <a:r>
              <a:rPr dirty="0" sz="1100">
                <a:latin typeface="Arial MT"/>
                <a:cs typeface="Arial MT"/>
              </a:rPr>
              <a:t>more than one </a:t>
            </a:r>
            <a:r>
              <a:rPr dirty="0" sz="1100" spc="-5">
                <a:latin typeface="Arial MT"/>
                <a:cs typeface="Arial MT"/>
              </a:rPr>
              <a:t>partition, </a:t>
            </a:r>
            <a:r>
              <a:rPr dirty="0" sz="1100">
                <a:latin typeface="Arial MT"/>
                <a:cs typeface="Arial MT"/>
              </a:rPr>
              <a:t>then </a:t>
            </a:r>
            <a:r>
              <a:rPr dirty="0" sz="1100" spc="-10">
                <a:latin typeface="Arial MT"/>
                <a:cs typeface="Arial MT"/>
              </a:rPr>
              <a:t>we will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each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with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its “local”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calculated.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that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case,</a:t>
            </a:r>
            <a:r>
              <a:rPr dirty="0" sz="1100" spc="-10">
                <a:latin typeface="Arial MT"/>
                <a:cs typeface="Arial MT"/>
              </a:rPr>
              <a:t> we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would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need </a:t>
            </a:r>
            <a:r>
              <a:rPr dirty="0" sz="1100">
                <a:latin typeface="Arial MT"/>
                <a:cs typeface="Arial MT"/>
              </a:rPr>
              <a:t> to </a:t>
            </a:r>
            <a:r>
              <a:rPr dirty="0" sz="1100" spc="-5">
                <a:latin typeface="Arial MT"/>
                <a:cs typeface="Arial MT"/>
              </a:rPr>
              <a:t>do </a:t>
            </a:r>
            <a:r>
              <a:rPr dirty="0" sz="1100">
                <a:latin typeface="Arial MT"/>
                <a:cs typeface="Arial MT"/>
              </a:rPr>
              <a:t>further</a:t>
            </a:r>
            <a:r>
              <a:rPr dirty="0" sz="1100" spc="30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processing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calculate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global minimum over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10">
                <a:latin typeface="Arial MT"/>
                <a:cs typeface="Arial MT"/>
              </a:rPr>
              <a:t>whole </a:t>
            </a:r>
            <a:r>
              <a:rPr dirty="0" sz="1100" spc="-5">
                <a:latin typeface="Arial MT"/>
                <a:cs typeface="Arial MT"/>
              </a:rPr>
              <a:t>data </a:t>
            </a:r>
            <a:r>
              <a:rPr dirty="0" sz="1100">
                <a:latin typeface="Arial MT"/>
                <a:cs typeface="Arial MT"/>
              </a:rPr>
              <a:t>set. </a:t>
            </a:r>
            <a:r>
              <a:rPr dirty="0" sz="1100" spc="-5">
                <a:latin typeface="Arial MT"/>
                <a:cs typeface="Arial MT"/>
              </a:rPr>
              <a:t>It’s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reason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hardcoded the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– to guarantee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only have </a:t>
            </a:r>
            <a:r>
              <a:rPr dirty="0" sz="1100">
                <a:latin typeface="Arial MT"/>
                <a:cs typeface="Arial MT"/>
              </a:rPr>
              <a:t>one </a:t>
            </a:r>
            <a:r>
              <a:rPr dirty="0" sz="1100" spc="-5">
                <a:latin typeface="Arial MT"/>
                <a:cs typeface="Arial MT"/>
              </a:rPr>
              <a:t>partition </a:t>
            </a:r>
            <a:r>
              <a:rPr dirty="0" sz="1100">
                <a:latin typeface="Arial MT"/>
                <a:cs typeface="Arial MT"/>
              </a:rPr>
              <a:t>and therefore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28003" cy="293160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21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3290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428879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 design and 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 </a:t>
            </a:r>
            <a:r>
              <a:rPr dirty="0" sz="1100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our simple 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71490" cy="20535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Let’s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19050">
              <a:lnSpc>
                <a:spcPct val="101200"/>
              </a:lnSpc>
            </a:pPr>
            <a:r>
              <a:rPr dirty="0" sz="1100">
                <a:latin typeface="Arial MT"/>
                <a:cs typeface="Arial MT"/>
              </a:rPr>
              <a:t>It first checks the count of the command-line arguments </a:t>
            </a:r>
            <a:r>
              <a:rPr dirty="0" sz="1100" spc="-5">
                <a:latin typeface="Arial MT"/>
                <a:cs typeface="Arial MT"/>
              </a:rPr>
              <a:t>provided </a:t>
            </a:r>
            <a:r>
              <a:rPr dirty="0" sz="1100">
                <a:latin typeface="Arial MT"/>
                <a:cs typeface="Arial MT"/>
              </a:rPr>
              <a:t>and prints a usage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statement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if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argument </a:t>
            </a:r>
            <a:r>
              <a:rPr dirty="0" sz="1100">
                <a:latin typeface="Arial MT"/>
                <a:cs typeface="Arial MT"/>
              </a:rPr>
              <a:t>count </a:t>
            </a:r>
            <a:r>
              <a:rPr dirty="0" sz="1100" spc="-5">
                <a:latin typeface="Arial MT"/>
                <a:cs typeface="Arial MT"/>
              </a:rPr>
              <a:t>is not 2. Note that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don’t </a:t>
            </a:r>
            <a:r>
              <a:rPr dirty="0" sz="1100">
                <a:latin typeface="Arial MT"/>
                <a:cs typeface="Arial MT"/>
              </a:rPr>
              <a:t>check for the </a:t>
            </a:r>
            <a:r>
              <a:rPr dirty="0" sz="1100" spc="-5">
                <a:latin typeface="Arial MT"/>
                <a:cs typeface="Arial MT"/>
              </a:rPr>
              <a:t>existence of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output directory.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framework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>
                <a:latin typeface="Arial MT"/>
                <a:cs typeface="Arial MT"/>
              </a:rPr>
              <a:t>fail </a:t>
            </a:r>
            <a:r>
              <a:rPr dirty="0" sz="1100" spc="-5">
                <a:latin typeface="Arial MT"/>
                <a:cs typeface="Arial MT"/>
              </a:rPr>
              <a:t>if either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5">
                <a:latin typeface="Arial MT"/>
                <a:cs typeface="Arial MT"/>
              </a:rPr>
              <a:t>doesn’t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directory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non-empty.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After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checking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invocation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instantiates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0">
                <a:latin typeface="Arial MT"/>
                <a:cs typeface="Arial MT"/>
              </a:rPr>
              <a:t> with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existing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configuration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names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“my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receipts”.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L="12700" marR="393700">
              <a:lnSpc>
                <a:spcPct val="102699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including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driver,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27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95620" cy="2399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look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second</a:t>
            </a:r>
            <a:r>
              <a:rPr dirty="0" sz="1100" spc="-5">
                <a:latin typeface="Arial MT"/>
                <a:cs typeface="Arial MT"/>
              </a:rPr>
              <a:t> part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implementation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as shown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here.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262890">
              <a:lnSpc>
                <a:spcPct val="101200"/>
              </a:lnSpc>
            </a:pPr>
            <a:r>
              <a:rPr dirty="0" sz="1100" spc="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define the </a:t>
            </a:r>
            <a:r>
              <a:rPr dirty="0" sz="1100" spc="-5">
                <a:latin typeface="Arial MT"/>
                <a:cs typeface="Arial MT"/>
              </a:rPr>
              <a:t>types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output </a:t>
            </a:r>
            <a:r>
              <a:rPr dirty="0" sz="1100" spc="5">
                <a:latin typeface="Arial MT"/>
                <a:cs typeface="Arial MT"/>
              </a:rPr>
              <a:t>key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value in </a:t>
            </a:r>
            <a:r>
              <a:rPr dirty="0" sz="1100">
                <a:latin typeface="Arial MT"/>
                <a:cs typeface="Arial MT"/>
              </a:rPr>
              <a:t>the job as </a:t>
            </a:r>
            <a:r>
              <a:rPr dirty="0" sz="1100" spc="-5">
                <a:latin typeface="Arial MT"/>
                <a:cs typeface="Arial MT"/>
              </a:rPr>
              <a:t>Text </a:t>
            </a:r>
            <a:r>
              <a:rPr dirty="0" sz="1100">
                <a:latin typeface="Arial MT"/>
                <a:cs typeface="Arial MT"/>
              </a:rPr>
              <a:t>and FloatWritable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respectively.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NOT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same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key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 types,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specify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mapper. In </a:t>
            </a:r>
            <a:r>
              <a:rPr dirty="0" sz="1100" spc="-5">
                <a:latin typeface="Arial MT"/>
                <a:cs typeface="Arial MT"/>
              </a:rPr>
              <a:t>this </a:t>
            </a:r>
            <a:r>
              <a:rPr dirty="0" sz="1100">
                <a:latin typeface="Arial MT"/>
                <a:cs typeface="Arial MT"/>
              </a:rPr>
              <a:t>case, the output </a:t>
            </a:r>
            <a:r>
              <a:rPr dirty="0" sz="1100" spc="-5">
                <a:latin typeface="Arial MT"/>
                <a:cs typeface="Arial MT"/>
              </a:rPr>
              <a:t>value type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Text,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while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value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type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FloatWritable.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66675">
              <a:lnSpc>
                <a:spcPct val="101000"/>
              </a:lnSpc>
            </a:pPr>
            <a:r>
              <a:rPr dirty="0" sz="1100">
                <a:latin typeface="Arial MT"/>
                <a:cs typeface="Arial MT"/>
              </a:rPr>
              <a:t>There are 2 </a:t>
            </a:r>
            <a:r>
              <a:rPr dirty="0" sz="1100" spc="-10">
                <a:latin typeface="Arial MT"/>
                <a:cs typeface="Arial MT"/>
              </a:rPr>
              <a:t>ways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launch </a:t>
            </a:r>
            <a:r>
              <a:rPr dirty="0" sz="1100">
                <a:latin typeface="Arial MT"/>
                <a:cs typeface="Arial MT"/>
              </a:rPr>
              <a:t>the job – </a:t>
            </a:r>
            <a:r>
              <a:rPr dirty="0" sz="1100" spc="-5">
                <a:latin typeface="Arial MT"/>
                <a:cs typeface="Arial MT"/>
              </a:rPr>
              <a:t>syncronously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asyncronously.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job.waitForCompletion() launches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 </a:t>
            </a:r>
            <a:r>
              <a:rPr dirty="0" sz="1100" spc="-5">
                <a:latin typeface="Arial MT"/>
                <a:cs typeface="Arial MT"/>
              </a:rPr>
              <a:t>syncronously.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block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waiting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job to complete at </a:t>
            </a:r>
            <a:r>
              <a:rPr dirty="0" sz="1100" spc="-5">
                <a:latin typeface="Arial MT"/>
                <a:cs typeface="Arial MT"/>
              </a:rPr>
              <a:t>this line. </a:t>
            </a:r>
            <a:r>
              <a:rPr dirty="0" sz="1100">
                <a:latin typeface="Arial MT"/>
                <a:cs typeface="Arial MT"/>
              </a:rPr>
              <a:t>The true argument informs the framework to </a:t>
            </a:r>
            <a:r>
              <a:rPr dirty="0" sz="1100" spc="-5">
                <a:latin typeface="Arial MT"/>
                <a:cs typeface="Arial MT"/>
              </a:rPr>
              <a:t>write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verbose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controlling</a:t>
            </a:r>
            <a:r>
              <a:rPr dirty="0" sz="1100">
                <a:latin typeface="Arial MT"/>
                <a:cs typeface="Arial MT"/>
              </a:rPr>
              <a:t> terminal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main()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entry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point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instantiate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new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Configuration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object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job.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We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ToolRunner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static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run()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method.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054608"/>
              <a:ext cx="6134099" cy="23899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25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391405" y="378713"/>
            <a:ext cx="24326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Programs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1153668"/>
              <a:ext cx="60838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71390"/>
            <a:ext cx="5636895" cy="3948429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361315">
              <a:lnSpc>
                <a:spcPts val="1689"/>
              </a:lnSpc>
              <a:spcBef>
                <a:spcPts val="340"/>
              </a:spcBef>
            </a:pP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word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count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algorithm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shown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here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taken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directly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from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seminal </a:t>
            </a:r>
            <a:r>
              <a:rPr dirty="0" sz="1600" spc="-5">
                <a:latin typeface="Calibri"/>
                <a:cs typeface="Calibri"/>
              </a:rPr>
              <a:t>paper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MapReduce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from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Dean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Ghemawat.</a:t>
            </a:r>
            <a:endParaRPr sz="1600">
              <a:latin typeface="Calibri"/>
              <a:cs typeface="Calibri"/>
            </a:endParaRPr>
          </a:p>
          <a:p>
            <a:pPr marL="12700" marR="335915">
              <a:lnSpc>
                <a:spcPts val="1700"/>
              </a:lnSpc>
              <a:spcBef>
                <a:spcPts val="10"/>
              </a:spcBef>
            </a:pPr>
            <a:r>
              <a:rPr dirty="0" sz="1600" spc="-5">
                <a:latin typeface="Calibri"/>
                <a:cs typeface="Calibri"/>
              </a:rPr>
              <a:t>Algorithms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counting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words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existed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before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paper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was </a:t>
            </a:r>
            <a:r>
              <a:rPr dirty="0" sz="1600" spc="-5">
                <a:latin typeface="Calibri"/>
                <a:cs typeface="Calibri"/>
              </a:rPr>
              <a:t> published,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but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mechanism</a:t>
            </a:r>
            <a:r>
              <a:rPr dirty="0" sz="1600" spc="-15">
                <a:latin typeface="Calibri"/>
                <a:cs typeface="Calibri"/>
              </a:rPr>
              <a:t> for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doing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it using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MapReduce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570"/>
              </a:lnSpc>
            </a:pPr>
            <a:r>
              <a:rPr dirty="0" sz="1600" spc="-15">
                <a:latin typeface="Calibri"/>
                <a:cs typeface="Calibri"/>
              </a:rPr>
              <a:t>framework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was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novel.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algorithm is quite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simple, which</a:t>
            </a:r>
            <a:r>
              <a:rPr dirty="0" sz="1600">
                <a:latin typeface="Calibri"/>
                <a:cs typeface="Calibri"/>
              </a:rPr>
              <a:t> is</a:t>
            </a:r>
            <a:r>
              <a:rPr dirty="0" sz="1600" spc="-5">
                <a:latin typeface="Calibri"/>
                <a:cs typeface="Calibri"/>
              </a:rPr>
              <a:t> true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of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10"/>
              </a:lnSpc>
            </a:pPr>
            <a:r>
              <a:rPr dirty="0" sz="1600" spc="-10">
                <a:latin typeface="Calibri"/>
                <a:cs typeface="Calibri"/>
              </a:rPr>
              <a:t>most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MapReduce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programs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</a:t>
            </a:r>
            <a:r>
              <a:rPr dirty="0" sz="1600" spc="-10">
                <a:latin typeface="Calibri"/>
                <a:cs typeface="Calibri"/>
              </a:rPr>
              <a:t> we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will</a:t>
            </a:r>
            <a:r>
              <a:rPr dirty="0" sz="1600" spc="-10">
                <a:latin typeface="Calibri"/>
                <a:cs typeface="Calibri"/>
              </a:rPr>
              <a:t> later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alibri"/>
              <a:cs typeface="Calibri"/>
            </a:endParaRPr>
          </a:p>
          <a:p>
            <a:pPr marL="12700" marR="23495">
              <a:lnSpc>
                <a:spcPct val="89100"/>
              </a:lnSpc>
            </a:pP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takes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 input a </a:t>
            </a:r>
            <a:r>
              <a:rPr dirty="0" sz="1600" spc="-30">
                <a:latin typeface="Calibri"/>
                <a:cs typeface="Calibri"/>
              </a:rPr>
              <a:t>key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where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30">
                <a:latin typeface="Calibri"/>
                <a:cs typeface="Calibri"/>
              </a:rPr>
              <a:t>key 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represents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name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document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value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contents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of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document.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loops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through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each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word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document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emits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2-tuple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representing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word,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 1 in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example.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Calibri"/>
              <a:cs typeface="Calibri"/>
            </a:endParaRPr>
          </a:p>
          <a:p>
            <a:pPr marL="12700" marR="38735">
              <a:lnSpc>
                <a:spcPct val="89100"/>
              </a:lnSpc>
            </a:pP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reduce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takes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 input 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key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and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 list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where </a:t>
            </a:r>
            <a:r>
              <a:rPr dirty="0" sz="1600" spc="-5">
                <a:latin typeface="Calibri"/>
                <a:cs typeface="Calibri"/>
              </a:rPr>
              <a:t> the </a:t>
            </a:r>
            <a:r>
              <a:rPr dirty="0" sz="1600" spc="-30">
                <a:latin typeface="Calibri"/>
                <a:cs typeface="Calibri"/>
              </a:rPr>
              <a:t>key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represents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word.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list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values</a:t>
            </a:r>
            <a:r>
              <a:rPr dirty="0" sz="1600" spc="-5">
                <a:latin typeface="Calibri"/>
                <a:cs typeface="Calibri"/>
              </a:rPr>
              <a:t> is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list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counts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for 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that</a:t>
            </a:r>
            <a:r>
              <a:rPr dirty="0" sz="1600" spc="-15">
                <a:latin typeface="Calibri"/>
                <a:cs typeface="Calibri"/>
              </a:rPr>
              <a:t> word.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this</a:t>
            </a:r>
            <a:r>
              <a:rPr dirty="0" sz="1600" spc="-10">
                <a:latin typeface="Calibri"/>
                <a:cs typeface="Calibri"/>
              </a:rPr>
              <a:t> example,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value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 list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of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1’s.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reduce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loops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through</a:t>
            </a:r>
            <a:r>
              <a:rPr dirty="0" sz="1600" spc="-5">
                <a:latin typeface="Calibri"/>
                <a:cs typeface="Calibri"/>
              </a:rPr>
              <a:t> 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counts</a:t>
            </a:r>
            <a:r>
              <a:rPr dirty="0" sz="1600" spc="-5">
                <a:latin typeface="Calibri"/>
                <a:cs typeface="Calibri"/>
              </a:rPr>
              <a:t> and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sums</a:t>
            </a:r>
            <a:r>
              <a:rPr dirty="0" sz="1600" spc="-5">
                <a:latin typeface="Calibri"/>
                <a:cs typeface="Calibri"/>
              </a:rPr>
              <a:t> them. When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loop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done,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 </a:t>
            </a:r>
            <a:r>
              <a:rPr dirty="0" sz="1600" spc="-10">
                <a:latin typeface="Calibri"/>
                <a:cs typeface="Calibri"/>
              </a:rPr>
              <a:t>reduce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method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emits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the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final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count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 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string.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697" y="9673234"/>
            <a:ext cx="24384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30"/>
              </a:lnSpc>
            </a:pPr>
            <a:r>
              <a:rPr dirty="0" sz="1300" spc="-5">
                <a:latin typeface="Calibri"/>
                <a:cs typeface="Calibri"/>
              </a:rPr>
              <a:t>7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3253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399796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Now let’s learn how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build and execute our simple MapReduce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2653" y="360934"/>
            <a:ext cx="24326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</a:t>
            </a:r>
            <a:r>
              <a:rPr dirty="0" sz="1100">
                <a:latin typeface="Arial MT"/>
                <a:cs typeface="Arial MT"/>
              </a:rPr>
              <a:t> 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797932"/>
            <a:ext cx="5669915" cy="41719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6515">
              <a:lnSpc>
                <a:spcPts val="1200"/>
              </a:lnSpc>
              <a:spcBef>
                <a:spcPts val="240"/>
              </a:spcBef>
            </a:pPr>
            <a:r>
              <a:rPr dirty="0" sz="1100">
                <a:latin typeface="Arial MT"/>
                <a:cs typeface="Arial MT"/>
              </a:rPr>
              <a:t>This </a:t>
            </a:r>
            <a:r>
              <a:rPr dirty="0" sz="1100" spc="-5">
                <a:latin typeface="Arial MT"/>
                <a:cs typeface="Arial MT"/>
              </a:rPr>
              <a:t>example </a:t>
            </a:r>
            <a:r>
              <a:rPr dirty="0" sz="1100">
                <a:latin typeface="Arial MT"/>
                <a:cs typeface="Arial MT"/>
              </a:rPr>
              <a:t>assumes </a:t>
            </a:r>
            <a:r>
              <a:rPr dirty="0" sz="1100" spc="-5">
                <a:latin typeface="Arial MT"/>
                <a:cs typeface="Arial MT"/>
              </a:rPr>
              <a:t>you </a:t>
            </a:r>
            <a:r>
              <a:rPr dirty="0" sz="1100">
                <a:latin typeface="Arial MT"/>
                <a:cs typeface="Arial MT"/>
              </a:rPr>
              <a:t>are a bash user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.profile file is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initialization </a:t>
            </a:r>
            <a:r>
              <a:rPr dirty="0" sz="1100">
                <a:latin typeface="Arial MT"/>
                <a:cs typeface="Arial MT"/>
              </a:rPr>
              <a:t>file.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2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another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shell,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different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shell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initialization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44145">
              <a:lnSpc>
                <a:spcPts val="12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You are not </a:t>
            </a:r>
            <a:r>
              <a:rPr dirty="0" sz="1100" spc="-5">
                <a:latin typeface="Arial MT"/>
                <a:cs typeface="Arial MT"/>
              </a:rPr>
              <a:t>obliged </a:t>
            </a:r>
            <a:r>
              <a:rPr dirty="0" sz="1100">
                <a:latin typeface="Arial MT"/>
                <a:cs typeface="Arial MT"/>
              </a:rPr>
              <a:t>to define the </a:t>
            </a:r>
            <a:r>
              <a:rPr dirty="0" sz="1100" spc="-5">
                <a:latin typeface="Arial MT"/>
                <a:cs typeface="Arial MT"/>
              </a:rPr>
              <a:t>HADOOP_HOME environment variable, </a:t>
            </a:r>
            <a:r>
              <a:rPr dirty="0" sz="1100">
                <a:latin typeface="Arial MT"/>
                <a:cs typeface="Arial MT"/>
              </a:rPr>
              <a:t>but setting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shown </a:t>
            </a:r>
            <a:r>
              <a:rPr dirty="0" sz="1100">
                <a:latin typeface="Arial MT"/>
                <a:cs typeface="Arial MT"/>
              </a:rPr>
              <a:t>here </a:t>
            </a:r>
            <a:r>
              <a:rPr dirty="0" sz="1100" spc="-5">
                <a:latin typeface="Arial MT"/>
                <a:cs typeface="Arial MT"/>
              </a:rPr>
              <a:t>allows you </a:t>
            </a:r>
            <a:r>
              <a:rPr dirty="0" sz="1100">
                <a:latin typeface="Arial MT"/>
                <a:cs typeface="Arial MT"/>
              </a:rPr>
              <a:t>to reference the </a:t>
            </a:r>
            <a:r>
              <a:rPr dirty="0" sz="1100" spc="-5">
                <a:latin typeface="Arial MT"/>
                <a:cs typeface="Arial MT"/>
              </a:rPr>
              <a:t>value </a:t>
            </a:r>
            <a:r>
              <a:rPr dirty="0" sz="1100">
                <a:latin typeface="Arial MT"/>
                <a:cs typeface="Arial MT"/>
              </a:rPr>
              <a:t>of the </a:t>
            </a:r>
            <a:r>
              <a:rPr dirty="0" sz="1100" spc="-5">
                <a:latin typeface="Arial MT"/>
                <a:cs typeface="Arial MT"/>
              </a:rPr>
              <a:t>HADOOP_HOME variable when </a:t>
            </a:r>
            <a:r>
              <a:rPr dirty="0" sz="1100">
                <a:latin typeface="Arial MT"/>
                <a:cs typeface="Arial MT"/>
              </a:rPr>
              <a:t> defining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Arial MT"/>
              <a:cs typeface="Arial MT"/>
            </a:endParaRPr>
          </a:p>
          <a:p>
            <a:pPr marL="12700" marR="127635">
              <a:lnSpc>
                <a:spcPct val="911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LD_LIBRARY_PATH environment variable </a:t>
            </a:r>
            <a:r>
              <a:rPr dirty="0" sz="1100">
                <a:latin typeface="Arial MT"/>
                <a:cs typeface="Arial MT"/>
              </a:rPr>
              <a:t>defines the path to </a:t>
            </a:r>
            <a:r>
              <a:rPr dirty="0" sz="1100" spc="-5">
                <a:latin typeface="Arial MT"/>
                <a:cs typeface="Arial MT"/>
              </a:rPr>
              <a:t>your library </a:t>
            </a:r>
            <a:r>
              <a:rPr dirty="0" sz="1100">
                <a:latin typeface="Arial MT"/>
                <a:cs typeface="Arial MT"/>
              </a:rPr>
              <a:t>files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executables.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are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obliged</a:t>
            </a:r>
            <a:r>
              <a:rPr dirty="0" sz="1100">
                <a:latin typeface="Arial MT"/>
                <a:cs typeface="Arial MT"/>
              </a:rPr>
              <a:t> 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LD_LIBRARY_PATH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 variable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when running Hadoop </a:t>
            </a:r>
            <a:r>
              <a:rPr dirty="0" sz="1100">
                <a:latin typeface="Arial MT"/>
                <a:cs typeface="Arial MT"/>
              </a:rPr>
              <a:t>jobs on a </a:t>
            </a:r>
            <a:r>
              <a:rPr dirty="0" sz="1100" spc="-5">
                <a:latin typeface="Arial MT"/>
                <a:cs typeface="Arial MT"/>
              </a:rPr>
              <a:t>MapR </a:t>
            </a:r>
            <a:r>
              <a:rPr dirty="0" sz="1100">
                <a:latin typeface="Arial MT"/>
                <a:cs typeface="Arial MT"/>
              </a:rPr>
              <a:t>cluster, but setting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shown </a:t>
            </a:r>
            <a:r>
              <a:rPr dirty="0" sz="1100">
                <a:latin typeface="Arial MT"/>
                <a:cs typeface="Arial MT"/>
              </a:rPr>
              <a:t>here uses </a:t>
            </a:r>
            <a:r>
              <a:rPr dirty="0" sz="1100" spc="-5">
                <a:latin typeface="Arial MT"/>
                <a:cs typeface="Arial MT"/>
              </a:rPr>
              <a:t>libraries </a:t>
            </a:r>
            <a:r>
              <a:rPr dirty="0" sz="1100">
                <a:latin typeface="Arial MT"/>
                <a:cs typeface="Arial MT"/>
              </a:rPr>
              <a:t> that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5">
                <a:latin typeface="Arial MT"/>
                <a:cs typeface="Arial MT"/>
              </a:rPr>
              <a:t>specifically </a:t>
            </a:r>
            <a:r>
              <a:rPr dirty="0" sz="1100">
                <a:latin typeface="Arial MT"/>
                <a:cs typeface="Arial MT"/>
              </a:rPr>
              <a:t>compiled </a:t>
            </a:r>
            <a:r>
              <a:rPr dirty="0" sz="1100" spc="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 distribution. Using Hadoop native libraries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improves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performance </a:t>
            </a:r>
            <a:r>
              <a:rPr dirty="0" sz="1100">
                <a:latin typeface="Arial MT"/>
                <a:cs typeface="Arial MT"/>
              </a:rPr>
              <a:t>of </a:t>
            </a:r>
            <a:r>
              <a:rPr dirty="0" sz="1100" spc="-5">
                <a:latin typeface="Arial MT"/>
                <a:cs typeface="Arial MT"/>
              </a:rPr>
              <a:t>your MapReduce </a:t>
            </a:r>
            <a:r>
              <a:rPr dirty="0" sz="1100">
                <a:latin typeface="Arial MT"/>
                <a:cs typeface="Arial MT"/>
              </a:rPr>
              <a:t>jobs by </a:t>
            </a:r>
            <a:r>
              <a:rPr dirty="0" sz="1100" spc="-5">
                <a:latin typeface="Arial MT"/>
                <a:cs typeface="Arial MT"/>
              </a:rPr>
              <a:t>using </a:t>
            </a:r>
            <a:r>
              <a:rPr dirty="0" sz="1100">
                <a:latin typeface="Arial MT"/>
                <a:cs typeface="Arial MT"/>
              </a:rPr>
              <a:t>compiled object code rather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byte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codes.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911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PATH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5">
                <a:latin typeface="Arial MT"/>
                <a:cs typeface="Arial MT"/>
              </a:rPr>
              <a:t> list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directories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where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executables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located. </a:t>
            </a:r>
            <a:r>
              <a:rPr dirty="0" sz="1100">
                <a:latin typeface="Arial MT"/>
                <a:cs typeface="Arial MT"/>
              </a:rPr>
              <a:t>You are not </a:t>
            </a:r>
            <a:r>
              <a:rPr dirty="0" sz="1100" spc="-5">
                <a:latin typeface="Arial MT"/>
                <a:cs typeface="Arial MT"/>
              </a:rPr>
              <a:t>obliged </a:t>
            </a:r>
            <a:r>
              <a:rPr dirty="0" sz="1100">
                <a:latin typeface="Arial MT"/>
                <a:cs typeface="Arial MT"/>
              </a:rPr>
              <a:t>to define the PATH </a:t>
            </a:r>
            <a:r>
              <a:rPr dirty="0" sz="1100" spc="-5">
                <a:latin typeface="Arial MT"/>
                <a:cs typeface="Arial MT"/>
              </a:rPr>
              <a:t>variable, </a:t>
            </a:r>
            <a:r>
              <a:rPr dirty="0" sz="1100">
                <a:latin typeface="Arial MT"/>
                <a:cs typeface="Arial MT"/>
              </a:rPr>
              <a:t>but setting </a:t>
            </a:r>
            <a:r>
              <a:rPr dirty="0" sz="1100" spc="-5">
                <a:latin typeface="Arial MT"/>
                <a:cs typeface="Arial MT"/>
              </a:rPr>
              <a:t>it </a:t>
            </a:r>
            <a:r>
              <a:rPr dirty="0" sz="1100">
                <a:latin typeface="Arial MT"/>
                <a:cs typeface="Arial MT"/>
              </a:rPr>
              <a:t>as </a:t>
            </a:r>
            <a:r>
              <a:rPr dirty="0" sz="1100" spc="-5">
                <a:latin typeface="Arial MT"/>
                <a:cs typeface="Arial MT"/>
              </a:rPr>
              <a:t>shown 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slide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above allows you </a:t>
            </a:r>
            <a:r>
              <a:rPr dirty="0" sz="1100">
                <a:latin typeface="Arial MT"/>
                <a:cs typeface="Arial MT"/>
              </a:rPr>
              <a:t>to reference commands directly </a:t>
            </a:r>
            <a:r>
              <a:rPr dirty="0" sz="1100" spc="-5">
                <a:latin typeface="Arial MT"/>
                <a:cs typeface="Arial MT"/>
              </a:rPr>
              <a:t>without providing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absolute </a:t>
            </a:r>
            <a:r>
              <a:rPr dirty="0" sz="1100">
                <a:latin typeface="Arial MT"/>
                <a:cs typeface="Arial MT"/>
              </a:rPr>
              <a:t>path to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executable.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order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PATH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important.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If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wish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execute</a:t>
            </a:r>
            <a:r>
              <a:rPr dirty="0" sz="1100" spc="3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 hadoop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 </a:t>
            </a:r>
            <a:r>
              <a:rPr dirty="0" sz="1100" spc="5">
                <a:latin typeface="Arial MT"/>
                <a:cs typeface="Arial MT"/>
              </a:rPr>
              <a:t>from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HADOOP_HOME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(and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installed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</a:t>
            </a:r>
            <a:r>
              <a:rPr dirty="0" sz="1100">
                <a:latin typeface="Arial MT"/>
                <a:cs typeface="Arial MT"/>
              </a:rPr>
              <a:t>default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PATH),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put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$HADOOP_HOME/bin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PATH statement.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Arial MT"/>
              <a:cs typeface="Arial MT"/>
            </a:endParaRPr>
          </a:p>
          <a:p>
            <a:pPr marL="12700" marR="38735">
              <a:lnSpc>
                <a:spcPts val="1200"/>
              </a:lnSpc>
            </a:pP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could optionally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CLASSPATH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shell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</a:t>
            </a:r>
            <a:r>
              <a:rPr dirty="0" sz="1100">
                <a:latin typeface="Arial MT"/>
                <a:cs typeface="Arial MT"/>
              </a:rPr>
              <a:t> to </a:t>
            </a:r>
            <a:r>
              <a:rPr dirty="0" sz="1100" spc="-5">
                <a:latin typeface="Arial MT"/>
                <a:cs typeface="Arial MT"/>
              </a:rPr>
              <a:t>point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all </a:t>
            </a:r>
            <a:r>
              <a:rPr dirty="0" sz="1100">
                <a:latin typeface="Arial MT"/>
                <a:cs typeface="Arial MT"/>
              </a:rPr>
              <a:t>the jars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distribution </a:t>
            </a:r>
            <a:r>
              <a:rPr dirty="0" sz="1100">
                <a:latin typeface="Arial MT"/>
                <a:cs typeface="Arial MT"/>
              </a:rPr>
              <a:t>required to </a:t>
            </a:r>
            <a:r>
              <a:rPr dirty="0" sz="1100" spc="-5">
                <a:latin typeface="Arial MT"/>
                <a:cs typeface="Arial MT"/>
              </a:rPr>
              <a:t>compile </a:t>
            </a:r>
            <a:r>
              <a:rPr dirty="0" sz="1100">
                <a:latin typeface="Arial MT"/>
                <a:cs typeface="Arial MT"/>
              </a:rPr>
              <a:t>and run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 MapReduce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programs. </a:t>
            </a:r>
            <a:r>
              <a:rPr dirty="0" sz="1100">
                <a:latin typeface="Arial MT"/>
                <a:cs typeface="Arial MT"/>
              </a:rPr>
              <a:t>If </a:t>
            </a:r>
            <a:r>
              <a:rPr dirty="0" sz="1100" spc="-5">
                <a:latin typeface="Arial MT"/>
                <a:cs typeface="Arial MT"/>
              </a:rPr>
              <a:t>you don’t </a:t>
            </a:r>
            <a:r>
              <a:rPr dirty="0" sz="1100">
                <a:latin typeface="Arial MT"/>
                <a:cs typeface="Arial MT"/>
              </a:rPr>
              <a:t>specify the </a:t>
            </a:r>
            <a:r>
              <a:rPr dirty="0" sz="1100" spc="-5">
                <a:latin typeface="Arial MT"/>
                <a:cs typeface="Arial MT"/>
              </a:rPr>
              <a:t>CLASSPATH variable in your shell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environment, then </a:t>
            </a:r>
            <a:r>
              <a:rPr dirty="0" sz="1100" spc="-10">
                <a:latin typeface="Arial MT"/>
                <a:cs typeface="Arial MT"/>
              </a:rPr>
              <a:t>you’ll</a:t>
            </a:r>
            <a:r>
              <a:rPr dirty="0" sz="1100" spc="-5">
                <a:latin typeface="Arial MT"/>
                <a:cs typeface="Arial MT"/>
              </a:rPr>
              <a:t> need </a:t>
            </a:r>
            <a:r>
              <a:rPr dirty="0" sz="1100">
                <a:latin typeface="Arial MT"/>
                <a:cs typeface="Arial MT"/>
              </a:rPr>
              <a:t>to specify </a:t>
            </a:r>
            <a:r>
              <a:rPr dirty="0" sz="1100" spc="-5">
                <a:latin typeface="Arial MT"/>
                <a:cs typeface="Arial MT"/>
              </a:rPr>
              <a:t>it at </a:t>
            </a:r>
            <a:r>
              <a:rPr dirty="0" sz="1100">
                <a:latin typeface="Arial MT"/>
                <a:cs typeface="Arial MT"/>
              </a:rPr>
              <a:t>compjile time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run </a:t>
            </a:r>
            <a:r>
              <a:rPr dirty="0" sz="1100" spc="-5">
                <a:latin typeface="Arial MT"/>
                <a:cs typeface="Arial MT"/>
              </a:rPr>
              <a:t>time. Similarly, you </a:t>
            </a:r>
            <a:r>
              <a:rPr dirty="0" sz="1100">
                <a:latin typeface="Arial MT"/>
                <a:cs typeface="Arial MT"/>
              </a:rPr>
              <a:t>can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optionally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define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HADOOP_CLASSPATH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variable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make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easier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applications 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hadoop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285944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91810" cy="1543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56845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Arial MT"/>
                <a:cs typeface="Arial MT"/>
              </a:rPr>
              <a:t>This example shows </a:t>
            </a:r>
            <a:r>
              <a:rPr dirty="0" sz="1100">
                <a:latin typeface="Arial MT"/>
                <a:cs typeface="Arial MT"/>
              </a:rPr>
              <a:t>the commands </a:t>
            </a:r>
            <a:r>
              <a:rPr dirty="0" sz="1100" spc="-5">
                <a:latin typeface="Arial MT"/>
                <a:cs typeface="Arial MT"/>
              </a:rPr>
              <a:t>used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compile our </a:t>
            </a:r>
            <a:r>
              <a:rPr dirty="0" sz="1100">
                <a:latin typeface="Arial MT"/>
                <a:cs typeface="Arial MT"/>
              </a:rPr>
              <a:t>3 </a:t>
            </a:r>
            <a:r>
              <a:rPr dirty="0" sz="1100" spc="-5">
                <a:latin typeface="Arial MT"/>
                <a:cs typeface="Arial MT"/>
              </a:rPr>
              <a:t>classes. First </a:t>
            </a:r>
            <a:r>
              <a:rPr dirty="0" sz="1100" spc="-10">
                <a:latin typeface="Arial MT"/>
                <a:cs typeface="Arial MT"/>
              </a:rPr>
              <a:t>we’ll </a:t>
            </a:r>
            <a:r>
              <a:rPr dirty="0" sz="1100">
                <a:latin typeface="Arial MT"/>
                <a:cs typeface="Arial MT"/>
              </a:rPr>
              <a:t>create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“classes”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 marR="252729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javac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compile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puts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compiled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into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directory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called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“classes”.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100">
                <a:latin typeface="Arial MT"/>
                <a:cs typeface="Arial MT"/>
              </a:rPr>
              <a:t>The jar command puts the mapper and reducer </a:t>
            </a:r>
            <a:r>
              <a:rPr dirty="0" sz="1100" spc="-5">
                <a:latin typeface="Arial MT"/>
                <a:cs typeface="Arial MT"/>
              </a:rPr>
              <a:t>classes into </a:t>
            </a:r>
            <a:r>
              <a:rPr dirty="0" sz="1100">
                <a:latin typeface="Arial MT"/>
                <a:cs typeface="Arial MT"/>
              </a:rPr>
              <a:t>a jar file. </a:t>
            </a:r>
            <a:r>
              <a:rPr dirty="0" sz="1100" spc="2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include </a:t>
            </a:r>
            <a:r>
              <a:rPr dirty="0" sz="1100">
                <a:latin typeface="Arial MT"/>
                <a:cs typeface="Arial MT"/>
              </a:rPr>
              <a:t>the new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jar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in </a:t>
            </a:r>
            <a:r>
              <a:rPr dirty="0" sz="1100">
                <a:latin typeface="Arial MT"/>
                <a:cs typeface="Arial MT"/>
              </a:rPr>
              <a:t>the classpath </a:t>
            </a:r>
            <a:r>
              <a:rPr dirty="0" sz="1100" spc="-5">
                <a:latin typeface="Arial MT"/>
                <a:cs typeface="Arial MT"/>
              </a:rPr>
              <a:t>when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 spc="-5">
                <a:latin typeface="Arial MT"/>
                <a:cs typeface="Arial MT"/>
              </a:rPr>
              <a:t>build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driver, </a:t>
            </a:r>
            <a:r>
              <a:rPr dirty="0" sz="1100">
                <a:latin typeface="Arial MT"/>
                <a:cs typeface="Arial MT"/>
              </a:rPr>
              <a:t>after </a:t>
            </a:r>
            <a:r>
              <a:rPr dirty="0" sz="1100" spc="-5">
                <a:latin typeface="Arial MT"/>
                <a:cs typeface="Arial MT"/>
              </a:rPr>
              <a:t>which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add the </a:t>
            </a:r>
            <a:r>
              <a:rPr dirty="0" sz="1100" spc="-5">
                <a:latin typeface="Arial MT"/>
                <a:cs typeface="Arial MT"/>
              </a:rPr>
              <a:t>driver class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existing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jar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29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232" cy="19644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557520" cy="15322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command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launches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Hadoop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5">
                <a:latin typeface="Arial MT"/>
                <a:cs typeface="Arial MT"/>
              </a:rPr>
              <a:t> MapReduce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 marR="16002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hadoop </a:t>
            </a:r>
            <a:r>
              <a:rPr dirty="0" sz="1100">
                <a:latin typeface="Arial MT"/>
                <a:cs typeface="Arial MT"/>
              </a:rPr>
              <a:t>command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use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“Receipts.jar” </a:t>
            </a:r>
            <a:r>
              <a:rPr dirty="0" sz="1100">
                <a:latin typeface="Arial MT"/>
                <a:cs typeface="Arial MT"/>
              </a:rPr>
              <a:t>file </a:t>
            </a:r>
            <a:r>
              <a:rPr dirty="0" sz="1100" spc="-10">
                <a:latin typeface="Arial MT"/>
                <a:cs typeface="Arial MT"/>
              </a:rPr>
              <a:t>we </a:t>
            </a:r>
            <a:r>
              <a:rPr dirty="0" sz="1100">
                <a:latin typeface="Arial MT"/>
                <a:cs typeface="Arial MT"/>
              </a:rPr>
              <a:t>just </a:t>
            </a:r>
            <a:r>
              <a:rPr dirty="0" sz="1100" spc="-5">
                <a:latin typeface="Arial MT"/>
                <a:cs typeface="Arial MT"/>
              </a:rPr>
              <a:t>created which contains the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driver,</a:t>
            </a:r>
            <a:r>
              <a:rPr dirty="0" sz="1100" spc="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mapper,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ct val="101200"/>
              </a:lnSpc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input </a:t>
            </a:r>
            <a:r>
              <a:rPr dirty="0" sz="1100">
                <a:latin typeface="Arial MT"/>
                <a:cs typeface="Arial MT"/>
              </a:rPr>
              <a:t>to 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program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>
                <a:latin typeface="Arial MT"/>
                <a:cs typeface="Arial MT"/>
              </a:rPr>
              <a:t>the first argument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(/user/user01/RECEIPTS/DATA/receipts.txt) </a:t>
            </a:r>
            <a:r>
              <a:rPr dirty="0" sz="1100">
                <a:latin typeface="Arial MT"/>
                <a:cs typeface="Arial MT"/>
              </a:rPr>
              <a:t>and the output to the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>
                <a:latin typeface="Arial MT"/>
                <a:cs typeface="Arial MT"/>
              </a:rPr>
              <a:t>program </a:t>
            </a:r>
            <a:r>
              <a:rPr dirty="0" sz="1100" spc="-5">
                <a:latin typeface="Arial MT"/>
                <a:cs typeface="Arial MT"/>
              </a:rPr>
              <a:t>is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second argument </a:t>
            </a:r>
            <a:r>
              <a:rPr dirty="0" sz="1100" spc="-5">
                <a:latin typeface="Arial MT"/>
                <a:cs typeface="Arial MT"/>
              </a:rPr>
              <a:t>(/user/user01//RECEIPTS/OUT). </a:t>
            </a:r>
            <a:r>
              <a:rPr dirty="0" sz="1100">
                <a:latin typeface="Arial MT"/>
                <a:cs typeface="Arial MT"/>
              </a:rPr>
              <a:t>These are the </a:t>
            </a:r>
            <a:r>
              <a:rPr dirty="0" sz="1100" spc="-5">
                <a:latin typeface="Arial MT"/>
                <a:cs typeface="Arial MT"/>
              </a:rPr>
              <a:t>values </a:t>
            </a:r>
            <a:r>
              <a:rPr dirty="0" sz="1100">
                <a:latin typeface="Arial MT"/>
                <a:cs typeface="Arial MT"/>
              </a:rPr>
              <a:t>associated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with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args[0]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args[1]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driver,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respectively.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30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153668"/>
              <a:ext cx="6121908" cy="3154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526097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output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file was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created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 </a:t>
            </a:r>
            <a:r>
              <a:rPr dirty="0" sz="1100" spc="-5">
                <a:latin typeface="Arial MT"/>
                <a:cs typeface="Arial MT"/>
              </a:rPr>
              <a:t>Reducer.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contains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statistics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solution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asked</a:t>
            </a:r>
            <a:r>
              <a:rPr dirty="0" sz="1100" spc="28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for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–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minimum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delta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year it </a:t>
            </a:r>
            <a:r>
              <a:rPr dirty="0" sz="1100">
                <a:latin typeface="Arial MT"/>
                <a:cs typeface="Arial MT"/>
              </a:rPr>
              <a:t>occurred.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352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14696"/>
            <a:ext cx="226568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Open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>
                <a:latin typeface="Arial MT"/>
                <a:cs typeface="Arial MT"/>
              </a:rPr>
              <a:t>guide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complete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lab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3.3.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824"/>
            <a:ext cx="6515100" cy="3671570"/>
            <a:chOff x="629412" y="877824"/>
            <a:chExt cx="6515100" cy="3671570"/>
          </a:xfrm>
        </p:grpSpPr>
        <p:sp>
          <p:nvSpPr>
            <p:cNvPr id="3" name="object 3"/>
            <p:cNvSpPr/>
            <p:nvPr/>
          </p:nvSpPr>
          <p:spPr>
            <a:xfrm>
              <a:off x="636270" y="884682"/>
              <a:ext cx="6501765" cy="3657600"/>
            </a:xfrm>
            <a:custGeom>
              <a:avLst/>
              <a:gdLst/>
              <a:ahLst/>
              <a:cxnLst/>
              <a:rect l="l" t="t" r="r" b="b"/>
              <a:pathLst>
                <a:path w="6501765" h="3657600">
                  <a:moveTo>
                    <a:pt x="0" y="3657599"/>
                  </a:moveTo>
                  <a:lnTo>
                    <a:pt x="6501383" y="3657599"/>
                  </a:lnTo>
                  <a:lnTo>
                    <a:pt x="6501383" y="0"/>
                  </a:lnTo>
                  <a:lnTo>
                    <a:pt x="0" y="0"/>
                  </a:lnTo>
                  <a:lnTo>
                    <a:pt x="0" y="3657599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876" y="1674876"/>
              <a:ext cx="4981956" cy="14472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44346" y="4803394"/>
            <a:ext cx="5660390" cy="871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dirty="0" sz="1100">
                <a:latin typeface="Arial MT"/>
                <a:cs typeface="Arial MT"/>
              </a:rPr>
              <a:t>Congratulations! You </a:t>
            </a:r>
            <a:r>
              <a:rPr dirty="0" sz="1100" spc="-5">
                <a:latin typeface="Arial MT"/>
                <a:cs typeface="Arial MT"/>
              </a:rPr>
              <a:t>have </a:t>
            </a:r>
            <a:r>
              <a:rPr dirty="0" sz="1100">
                <a:latin typeface="Arial MT"/>
                <a:cs typeface="Arial MT"/>
              </a:rPr>
              <a:t>now completed Lesson Three! You </a:t>
            </a:r>
            <a:r>
              <a:rPr dirty="0" sz="1100" spc="-5">
                <a:latin typeface="Arial MT"/>
                <a:cs typeface="Arial MT"/>
              </a:rPr>
              <a:t>should </a:t>
            </a:r>
            <a:r>
              <a:rPr dirty="0" sz="1100">
                <a:latin typeface="Arial MT"/>
                <a:cs typeface="Arial MT"/>
              </a:rPr>
              <a:t>now know </a:t>
            </a:r>
            <a:r>
              <a:rPr dirty="0" sz="1100" spc="-5">
                <a:latin typeface="Arial MT"/>
                <a:cs typeface="Arial MT"/>
              </a:rPr>
              <a:t>about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programming problem, how to design, </a:t>
            </a:r>
            <a:r>
              <a:rPr dirty="0" sz="1100" spc="-5">
                <a:latin typeface="Arial MT"/>
                <a:cs typeface="Arial MT"/>
              </a:rPr>
              <a:t>implement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Mapper, Reducer, </a:t>
            </a:r>
            <a:r>
              <a:rPr dirty="0" sz="110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Driver classes.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You </a:t>
            </a:r>
            <a:r>
              <a:rPr dirty="0" sz="1100" spc="-5">
                <a:latin typeface="Arial MT"/>
                <a:cs typeface="Arial MT"/>
              </a:rPr>
              <a:t>should also </a:t>
            </a:r>
            <a:r>
              <a:rPr dirty="0" sz="1100">
                <a:latin typeface="Arial MT"/>
                <a:cs typeface="Arial MT"/>
              </a:rPr>
              <a:t>be </a:t>
            </a:r>
            <a:r>
              <a:rPr dirty="0" sz="1100" spc="-5">
                <a:latin typeface="Arial MT"/>
                <a:cs typeface="Arial MT"/>
              </a:rPr>
              <a:t>able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build, execute </a:t>
            </a:r>
            <a:r>
              <a:rPr dirty="0" sz="1100">
                <a:latin typeface="Arial MT"/>
                <a:cs typeface="Arial MT"/>
              </a:rPr>
              <a:t>code, and </a:t>
            </a:r>
            <a:r>
              <a:rPr dirty="0" sz="1100" spc="-5">
                <a:latin typeface="Arial MT"/>
                <a:cs typeface="Arial MT"/>
              </a:rPr>
              <a:t>examine </a:t>
            </a:r>
            <a:r>
              <a:rPr dirty="0" sz="1100">
                <a:latin typeface="Arial MT"/>
                <a:cs typeface="Arial MT"/>
              </a:rPr>
              <a:t>the output. In the </a:t>
            </a:r>
            <a:r>
              <a:rPr dirty="0" sz="1100" spc="-5">
                <a:latin typeface="Arial MT"/>
                <a:cs typeface="Arial MT"/>
              </a:rPr>
              <a:t>next lesson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you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will </a:t>
            </a:r>
            <a:r>
              <a:rPr dirty="0" sz="1100" spc="-5">
                <a:latin typeface="Arial MT"/>
                <a:cs typeface="Arial MT"/>
              </a:rPr>
              <a:t>examine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Mapper input </a:t>
            </a:r>
            <a:r>
              <a:rPr dirty="0" sz="1100">
                <a:latin typeface="Arial MT"/>
                <a:cs typeface="Arial MT"/>
              </a:rPr>
              <a:t>processing and </a:t>
            </a:r>
            <a:r>
              <a:rPr dirty="0" sz="1100" spc="-5">
                <a:latin typeface="Arial MT"/>
                <a:cs typeface="Arial MT"/>
              </a:rPr>
              <a:t>Reducer </a:t>
            </a:r>
            <a:r>
              <a:rPr dirty="0" sz="1100">
                <a:latin typeface="Arial MT"/>
                <a:cs typeface="Arial MT"/>
              </a:rPr>
              <a:t>output processing data flow as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well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3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explore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Reducer,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Job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L3-</a:t>
            </a:r>
            <a:r>
              <a:rPr dirty="0" spc="-5"/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878" y="354837"/>
            <a:ext cx="1783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3: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Write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824"/>
            <a:ext cx="6515100" cy="3671570"/>
            <a:chOff x="629412" y="877824"/>
            <a:chExt cx="6515100" cy="3671570"/>
          </a:xfrm>
        </p:grpSpPr>
        <p:sp>
          <p:nvSpPr>
            <p:cNvPr id="3" name="object 3"/>
            <p:cNvSpPr/>
            <p:nvPr/>
          </p:nvSpPr>
          <p:spPr>
            <a:xfrm>
              <a:off x="636270" y="884682"/>
              <a:ext cx="6501765" cy="3657600"/>
            </a:xfrm>
            <a:custGeom>
              <a:avLst/>
              <a:gdLst/>
              <a:ahLst/>
              <a:cxnLst/>
              <a:rect l="l" t="t" r="r" b="b"/>
              <a:pathLst>
                <a:path w="6501765" h="3657600">
                  <a:moveTo>
                    <a:pt x="0" y="3657599"/>
                  </a:moveTo>
                  <a:lnTo>
                    <a:pt x="6501383" y="3657599"/>
                  </a:lnTo>
                  <a:lnTo>
                    <a:pt x="6501383" y="0"/>
                  </a:lnTo>
                  <a:lnTo>
                    <a:pt x="0" y="0"/>
                  </a:lnTo>
                  <a:lnTo>
                    <a:pt x="0" y="3657599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46" y="2296707"/>
              <a:ext cx="3963098" cy="914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883920"/>
              <a:ext cx="6499860" cy="3424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412" y="877697"/>
            <a:ext cx="7150100" cy="9187815"/>
            <a:chOff x="629412" y="877697"/>
            <a:chExt cx="7150100" cy="918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4" y="1054608"/>
              <a:ext cx="6128004" cy="20040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270" y="884555"/>
              <a:ext cx="7136130" cy="9173845"/>
            </a:xfrm>
            <a:custGeom>
              <a:avLst/>
              <a:gdLst/>
              <a:ahLst/>
              <a:cxnLst/>
              <a:rect l="l" t="t" r="r" b="b"/>
              <a:pathLst>
                <a:path w="7136130" h="9173845">
                  <a:moveTo>
                    <a:pt x="7136130" y="0"/>
                  </a:moveTo>
                  <a:lnTo>
                    <a:pt x="0" y="0"/>
                  </a:lnTo>
                  <a:lnTo>
                    <a:pt x="0" y="9173842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44346" y="4802251"/>
            <a:ext cx="5346700" cy="534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5080">
              <a:lnSpc>
                <a:spcPct val="101400"/>
              </a:lnSpc>
              <a:spcBef>
                <a:spcPts val="85"/>
              </a:spcBef>
            </a:pPr>
            <a:r>
              <a:rPr dirty="0" sz="1100" spc="-5">
                <a:latin typeface="Arial MT"/>
                <a:cs typeface="Arial MT"/>
              </a:rPr>
              <a:t>Welcome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Lesson Four. </a:t>
            </a:r>
            <a:r>
              <a:rPr dirty="0" sz="1100">
                <a:latin typeface="Arial MT"/>
                <a:cs typeface="Arial MT"/>
              </a:rPr>
              <a:t>In </a:t>
            </a:r>
            <a:r>
              <a:rPr dirty="0" sz="1100" spc="-5">
                <a:latin typeface="Arial MT"/>
                <a:cs typeface="Arial MT"/>
              </a:rPr>
              <a:t>this lesson you will review </a:t>
            </a: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-5">
                <a:latin typeface="Arial MT"/>
                <a:cs typeface="Arial MT"/>
              </a:rPr>
              <a:t>MapReduce API, examine </a:t>
            </a:r>
            <a:r>
              <a:rPr dirty="0" sz="1100">
                <a:latin typeface="Arial MT"/>
                <a:cs typeface="Arial MT"/>
              </a:rPr>
              <a:t> the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 input processing and Reducer output processing data flow as </a:t>
            </a:r>
            <a:r>
              <a:rPr dirty="0" sz="1100">
                <a:latin typeface="Arial MT"/>
                <a:cs typeface="Arial MT"/>
              </a:rPr>
              <a:t>well </a:t>
            </a:r>
            <a:r>
              <a:rPr dirty="0" sz="1100" spc="-5">
                <a:latin typeface="Arial MT"/>
                <a:cs typeface="Arial MT"/>
              </a:rPr>
              <a:t>as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explore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Mapper,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Reducer,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>
                <a:latin typeface="Arial MT"/>
                <a:cs typeface="Arial MT"/>
              </a:rPr>
              <a:t> Job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class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API.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L4-</a:t>
            </a:r>
            <a:r>
              <a:rPr dirty="0" spc="-5"/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18505" y="354837"/>
            <a:ext cx="170751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Lesson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4: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MapReduce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API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CC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Hadoop  Applications </dc:title>
  <dcterms:created xsi:type="dcterms:W3CDTF">2021-05-09T20:35:02Z</dcterms:created>
  <dcterms:modified xsi:type="dcterms:W3CDTF">2021-05-09T20:35:02Z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2021-05-09T00:00:00Z</vt:filetime>
  </property>
</Properties>
</file>